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5" r:id="rId4"/>
  </p:sldMasterIdLst>
  <p:notesMasterIdLst>
    <p:notesMasterId r:id="rId32"/>
  </p:notesMasterIdLst>
  <p:sldIdLst>
    <p:sldId id="519" r:id="rId5"/>
    <p:sldId id="6828" r:id="rId6"/>
    <p:sldId id="2117" r:id="rId7"/>
    <p:sldId id="2147470434" r:id="rId8"/>
    <p:sldId id="2147470432" r:id="rId9"/>
    <p:sldId id="2147470468" r:id="rId10"/>
    <p:sldId id="2147470482" r:id="rId11"/>
    <p:sldId id="2147471223" r:id="rId12"/>
    <p:sldId id="2147471224" r:id="rId13"/>
    <p:sldId id="2147470462" r:id="rId14"/>
    <p:sldId id="2147470467" r:id="rId15"/>
    <p:sldId id="2147471225" r:id="rId16"/>
    <p:sldId id="2147470486" r:id="rId17"/>
    <p:sldId id="2147471226" r:id="rId18"/>
    <p:sldId id="2147471227" r:id="rId19"/>
    <p:sldId id="4563" r:id="rId20"/>
    <p:sldId id="2147471228" r:id="rId21"/>
    <p:sldId id="2147471229" r:id="rId22"/>
    <p:sldId id="2147471230" r:id="rId23"/>
    <p:sldId id="2147470490" r:id="rId24"/>
    <p:sldId id="2147471231" r:id="rId25"/>
    <p:sldId id="2147471232" r:id="rId26"/>
    <p:sldId id="517" r:id="rId27"/>
    <p:sldId id="2147470509" r:id="rId28"/>
    <p:sldId id="2147471233" r:id="rId29"/>
    <p:sldId id="2147471220" r:id="rId30"/>
    <p:sldId id="214747123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A8C"/>
    <a:srgbClr val="EAB50E"/>
    <a:srgbClr val="055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59" autoAdjust="0"/>
    <p:restoredTop sz="94684"/>
  </p:normalViewPr>
  <p:slideViewPr>
    <p:cSldViewPr snapToGrid="0">
      <p:cViewPr varScale="1">
        <p:scale>
          <a:sx n="78" d="100"/>
          <a:sy n="78" d="100"/>
        </p:scale>
        <p:origin x="2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5D77F-7B52-964A-BA08-9E04E7C36F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6D654-A8D5-FE45-86DB-FA4554284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2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61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05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63139-7037-82A0-BAFF-2BEEBD3AC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461CA1-2F6D-C31F-A19C-F152C21DE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FC452D-74DE-E41F-9F25-EA6BF31A7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336AD-F6A7-69E6-485E-9BFAF1B8CA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928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Ra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ity with a reflection of the sun&#10;&#10;Description automatically generated">
            <a:extLst>
              <a:ext uri="{FF2B5EF4-FFF2-40B4-BE49-F238E27FC236}">
                <a16:creationId xmlns:a16="http://schemas.microsoft.com/office/drawing/2014/main" id="{C16019D6-D03F-91C6-7A22-55B60CE111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/>
          <a:stretch/>
        </p:blipFill>
        <p:spPr>
          <a:xfrm>
            <a:off x="0" y="0"/>
            <a:ext cx="12197524" cy="6857999"/>
          </a:xfrm>
          <a:prstGeom prst="rect">
            <a:avLst/>
          </a:prstGeom>
        </p:spPr>
      </p:pic>
      <p:sp>
        <p:nvSpPr>
          <p:cNvPr id="19" name="Shape 1106">
            <a:extLst>
              <a:ext uri="{FF2B5EF4-FFF2-40B4-BE49-F238E27FC236}">
                <a16:creationId xmlns:a16="http://schemas.microsoft.com/office/drawing/2014/main" id="{8B4DB8D3-C697-E0E2-B413-058FD2D8B989}"/>
              </a:ext>
            </a:extLst>
          </p:cNvPr>
          <p:cNvSpPr txBox="1"/>
          <p:nvPr userDrawn="1"/>
        </p:nvSpPr>
        <p:spPr>
          <a:xfrm>
            <a:off x="156237" y="6507215"/>
            <a:ext cx="1024316" cy="2673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Confidential ©2024</a:t>
            </a:r>
          </a:p>
        </p:txBody>
      </p:sp>
      <p:sp>
        <p:nvSpPr>
          <p:cNvPr id="20" name="Title 10">
            <a:extLst>
              <a:ext uri="{FF2B5EF4-FFF2-40B4-BE49-F238E27FC236}">
                <a16:creationId xmlns:a16="http://schemas.microsoft.com/office/drawing/2014/main" id="{41E05B7A-32F3-4D6F-0052-410C5556D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528888"/>
            <a:ext cx="5398450" cy="1856675"/>
          </a:xfrm>
        </p:spPr>
        <p:txBody>
          <a:bodyPr lIns="0" tIns="0" rIns="0" bIns="9000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1139CBA-5828-CB9E-928F-5C5BD2FAFC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4" y="4746024"/>
            <a:ext cx="5386445" cy="665163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05C7672-32AF-491D-A568-9F373C670E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005" y="5806159"/>
            <a:ext cx="2373177" cy="50641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tabLst>
                <a:tab pos="168275" algn="l"/>
              </a:tabLst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tabLst>
                <a:tab pos="168275" algn="l"/>
              </a:tabLst>
              <a:defRPr>
                <a:solidFill>
                  <a:schemeClr val="bg1"/>
                </a:solidFill>
              </a:defRPr>
            </a:lvl2pPr>
            <a:lvl3pPr marL="914400" indent="0">
              <a:buNone/>
              <a:tabLst>
                <a:tab pos="168275" algn="l"/>
              </a:tabLst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Year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201FA6-E483-209F-6601-9B79E4A771D5}"/>
              </a:ext>
            </a:extLst>
          </p:cNvPr>
          <p:cNvSpPr/>
          <p:nvPr userDrawn="1"/>
        </p:nvSpPr>
        <p:spPr>
          <a:xfrm>
            <a:off x="5524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0FD6EF00-F7FE-30DA-45C7-CD48357F6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000" y="360001"/>
            <a:ext cx="3954825" cy="6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0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643895-74E6-5E5F-4899-F9B93A91BBCF}"/>
              </a:ext>
            </a:extLst>
          </p:cNvPr>
          <p:cNvSpPr/>
          <p:nvPr userDrawn="1"/>
        </p:nvSpPr>
        <p:spPr>
          <a:xfrm>
            <a:off x="0" y="0"/>
            <a:ext cx="12192000" cy="27224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0000">
                <a:srgbClr val="002151">
                  <a:alpha val="67148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CFB03E7-A11A-A4E2-E0B1-F89269892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8288" y="64175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3BA9D55-B26C-4187-B603-F3E70821603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1F25628-9A79-AFFA-5A2F-95236A982B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00" y="6512575"/>
            <a:ext cx="1066800" cy="1751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51CDE5-E2C8-E3A8-B0EA-D5B6865977E3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03287"/>
            <a:ext cx="115414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9811826E-26FD-11BC-0B60-971CD2E8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-12969"/>
            <a:ext cx="9132422" cy="85593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F72DCC-7859-A0D5-5508-26A26E5DF82E}"/>
              </a:ext>
            </a:extLst>
          </p:cNvPr>
          <p:cNvSpPr/>
          <p:nvPr userDrawn="1"/>
        </p:nvSpPr>
        <p:spPr>
          <a:xfrm>
            <a:off x="-50400" y="442912"/>
            <a:ext cx="338400" cy="39979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59913"/>
                </a:schemeClr>
              </a:gs>
              <a:gs pos="100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82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FA8D7EEC-81AD-9F1F-A9A4-1F34B55822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0071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8D7EEC-81AD-9F1F-A9A4-1F34B55822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3AE492B-AFFA-308A-A8A4-884954E7C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8288" y="64175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B3BA9D55-B26C-4187-B603-F3E70821603D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069655-256A-9C32-6E63-74A75551AB7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03287"/>
            <a:ext cx="115414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2">
            <a:extLst>
              <a:ext uri="{FF2B5EF4-FFF2-40B4-BE49-F238E27FC236}">
                <a16:creationId xmlns:a16="http://schemas.microsoft.com/office/drawing/2014/main" id="{6B055DC2-4DA4-6848-DC09-FE27FE3A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63" y="-12969"/>
            <a:ext cx="11473225" cy="855932"/>
          </a:xfrm>
        </p:spPr>
        <p:txBody>
          <a:bodyPr vert="horz"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00DB6-636B-3A93-FF2B-8521A71BA6A2}"/>
              </a:ext>
            </a:extLst>
          </p:cNvPr>
          <p:cNvSpPr/>
          <p:nvPr userDrawn="1"/>
        </p:nvSpPr>
        <p:spPr>
          <a:xfrm>
            <a:off x="0" y="442912"/>
            <a:ext cx="338400" cy="39979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45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396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1353D-B35F-4ECD-9B23-FFC28915E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04A5FE-8802-4291-8A91-8BA2085250F1}"/>
              </a:ext>
            </a:extLst>
          </p:cNvPr>
          <p:cNvSpPr/>
          <p:nvPr userDrawn="1"/>
        </p:nvSpPr>
        <p:spPr>
          <a:xfrm>
            <a:off x="11993336" y="0"/>
            <a:ext cx="198664" cy="2294164"/>
          </a:xfrm>
          <a:prstGeom prst="rect">
            <a:avLst/>
          </a:prstGeom>
          <a:solidFill>
            <a:srgbClr val="00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210DC-4ED6-42CE-A834-245A50FE94CF}"/>
              </a:ext>
            </a:extLst>
          </p:cNvPr>
          <p:cNvSpPr/>
          <p:nvPr userDrawn="1"/>
        </p:nvSpPr>
        <p:spPr>
          <a:xfrm>
            <a:off x="11988680" y="2269673"/>
            <a:ext cx="203320" cy="2294164"/>
          </a:xfrm>
          <a:prstGeom prst="rect">
            <a:avLst/>
          </a:prstGeom>
          <a:solidFill>
            <a:srgbClr val="E0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41C643-1228-4553-9530-B8E9FEDD5787}"/>
              </a:ext>
            </a:extLst>
          </p:cNvPr>
          <p:cNvSpPr/>
          <p:nvPr userDrawn="1"/>
        </p:nvSpPr>
        <p:spPr>
          <a:xfrm>
            <a:off x="11984024" y="4563837"/>
            <a:ext cx="198664" cy="2294164"/>
          </a:xfrm>
          <a:prstGeom prst="rect">
            <a:avLst/>
          </a:prstGeom>
          <a:solidFill>
            <a:srgbClr val="E8B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2A95-A3A1-0649-8EC6-90401E8B9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4F4EF-2D4D-C64A-8C9D-DA08CA38F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7424-7B77-204E-B213-210A8942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E1078-65C9-FE42-9224-4FD20128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D204-1C43-3742-9855-6ED432BF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85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CE57-A18E-3E4B-A82C-6585CD1FF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05BBE-7876-E040-ABAC-E3E889740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37D2C-2239-D949-BB45-9AE40EB0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2073-F0DD-A44B-9E44-03B9C2AAF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9E348-76A6-2448-910D-E58ACDA8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9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D0A4C-A77F-244F-B74A-709775AF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127E7-7E97-8342-A036-CEC177C49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C7AC1-FBC4-2A4A-B847-AECC1502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6B1DF-D6DB-1D42-B8FA-6AB1C33AF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91040-740D-5245-B3DF-8BA153BA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11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287A-9B44-BF47-A86E-196658F1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6729-C36C-CD42-A043-9E6E52B95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3E2E2-C391-AD45-9805-A277686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E2FFC-57C8-4C44-8CF8-E54BD6D8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DAB3C-29E6-2944-A68A-E814CC21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0CAF1-4C75-7546-AEA1-01460F4B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94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B841-F177-DE49-91FC-AEB500FD0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44CC0-BF87-A542-95F0-3E881A5CF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BF8FA-B677-5A47-BCEA-9A567AD11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BA054F-EC03-DC42-829C-F3FD33474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7210B-8315-CB41-B47B-E464881F2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C4E3E-5CD4-6041-BAD0-40E53011B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455BDF-1F66-604E-926E-DF6F54DF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BAE82-48C3-E74B-84EF-C9D2C3C4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2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E3FB1-B451-DD43-A6E6-6E260DE1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12AFD-C14C-CD44-94B1-D244AEB80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87E11-135B-D54D-967D-A90B0446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32D28-A8F3-A24B-8788-36F202A8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5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Ra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with a reflection of the sun&#10;&#10;Description automatically generated">
            <a:extLst>
              <a:ext uri="{FF2B5EF4-FFF2-40B4-BE49-F238E27FC236}">
                <a16:creationId xmlns:a16="http://schemas.microsoft.com/office/drawing/2014/main" id="{A0D518B1-3832-8C23-D871-E7541A133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/>
          <a:stretch/>
        </p:blipFill>
        <p:spPr>
          <a:xfrm>
            <a:off x="0" y="0"/>
            <a:ext cx="12197524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B88D5-3EE0-1799-D44E-3716F9342A6B}"/>
              </a:ext>
            </a:extLst>
          </p:cNvPr>
          <p:cNvSpPr/>
          <p:nvPr userDrawn="1"/>
        </p:nvSpPr>
        <p:spPr>
          <a:xfrm>
            <a:off x="360000" y="359999"/>
            <a:ext cx="5760000" cy="613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97000">
                <a:schemeClr val="accent1">
                  <a:lumMod val="100000"/>
                  <a:alpha val="89541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1106">
            <a:extLst>
              <a:ext uri="{FF2B5EF4-FFF2-40B4-BE49-F238E27FC236}">
                <a16:creationId xmlns:a16="http://schemas.microsoft.com/office/drawing/2014/main" id="{3DBD9A73-7B72-3337-FB42-CDE4D1FA75F4}"/>
              </a:ext>
            </a:extLst>
          </p:cNvPr>
          <p:cNvSpPr txBox="1"/>
          <p:nvPr userDrawn="1"/>
        </p:nvSpPr>
        <p:spPr>
          <a:xfrm>
            <a:off x="156237" y="6507215"/>
            <a:ext cx="1024316" cy="2673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Confidential ©2024</a:t>
            </a: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AB30D027-E013-18A9-E1E3-7BCC37586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390" y="2528888"/>
            <a:ext cx="5172910" cy="1856675"/>
          </a:xfrm>
        </p:spPr>
        <p:txBody>
          <a:bodyPr lIns="0" tIns="0" rIns="0" bIns="90000">
            <a:normAutofit/>
          </a:bodyPr>
          <a:lstStyle>
            <a:lvl1pPr>
              <a:defRPr sz="3600">
                <a:solidFill>
                  <a:srgbClr val="00215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79D8723-3EA5-DFC5-101F-437003B5BE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394" y="4746024"/>
            <a:ext cx="5161407" cy="665163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rgbClr val="00215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65AE67-B11A-E2FF-4A70-10B30033E6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95" y="5806159"/>
            <a:ext cx="2373177" cy="50641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tabLst>
                <a:tab pos="168275" algn="l"/>
              </a:tabLst>
              <a:defRPr sz="1200">
                <a:solidFill>
                  <a:srgbClr val="002151"/>
                </a:solidFill>
              </a:defRPr>
            </a:lvl1pPr>
            <a:lvl2pPr marL="457200" indent="0">
              <a:buNone/>
              <a:tabLst>
                <a:tab pos="168275" algn="l"/>
              </a:tabLst>
              <a:defRPr>
                <a:solidFill>
                  <a:schemeClr val="bg1"/>
                </a:solidFill>
              </a:defRPr>
            </a:lvl2pPr>
            <a:lvl3pPr marL="914400" indent="0">
              <a:buNone/>
              <a:tabLst>
                <a:tab pos="168275" algn="l"/>
              </a:tabLst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Year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2936DD-D746-A88A-0F3F-EC38121CB97E}"/>
              </a:ext>
            </a:extLst>
          </p:cNvPr>
          <p:cNvSpPr/>
          <p:nvPr userDrawn="1"/>
        </p:nvSpPr>
        <p:spPr>
          <a:xfrm>
            <a:off x="5524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C8C3ADD-4064-AEA4-84B3-E0D29CCD7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395" y="563187"/>
            <a:ext cx="3790950" cy="6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4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11530-C610-6F47-AF35-D5C4980B7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6C1F0-8ADF-6F43-99B0-E26CCD8D2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8B526-2CC2-8B46-85FF-D4F5A6D0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00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020F2-5FA5-CD4D-AA30-736491F1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822E6-3100-4D46-9A17-8922DFC38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1F988-24F1-5A44-A524-B81F265BC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163B5-6CF7-0E4A-BF6C-F173388D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BBA20-105E-7A46-9073-C29B5389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14466-C4DC-C242-A5D8-F98AC30C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9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D794-22E0-5F46-8633-D986031C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77A561-8416-D442-93C5-AE7DC7D85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9B301-E719-CA4A-A3E6-58D0BAA3D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483DE-3ABB-494F-8CE4-A49FDD62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F092B-3880-FF4F-B92E-832890FD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74CEB-2C1D-4B41-905A-10818DFF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81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8EDD1-C341-6045-94B6-82DB9EE9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1C7506-2364-8540-A748-AD9EE82C8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BB0DA-D634-7B4B-A557-1FFC1DDF2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86293-F33C-204D-AF94-0BCAE460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E5434-4FEC-8A4F-B385-37164D58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6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ECD4D0-F32C-D649-9858-A655F05D74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F831A-F972-AE47-915B-D6A3C77B4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6FF92-AFB8-254F-94E6-CC1D650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199D2-85E0-C44D-A73A-DD8B6E2F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5FF09-FA5B-F449-AF6D-7D298491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49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1;p1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70724" y="261257"/>
            <a:ext cx="1334204" cy="378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68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9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03" y="972444"/>
            <a:ext cx="1218895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190" y="132201"/>
            <a:ext cx="9574559" cy="771181"/>
          </a:xfrm>
          <a:prstGeom prst="rect">
            <a:avLst/>
          </a:prstGeom>
        </p:spPr>
        <p:txBody>
          <a:bodyPr anchor="ctr"/>
          <a:lstStyle>
            <a:lvl1pPr>
              <a:defRPr sz="2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78933" y="1289133"/>
            <a:ext cx="9683228" cy="5019378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2000"/>
              </a:spcBef>
              <a:buClr>
                <a:srgbClr val="E78746"/>
              </a:buClr>
              <a:tabLst/>
              <a:defRPr sz="2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4863" indent="-279400">
              <a:lnSpc>
                <a:spcPct val="100000"/>
              </a:lnSpc>
              <a:buClr>
                <a:schemeClr val="accent1"/>
              </a:buClr>
              <a:buFont typeface=".AppleSystemUIFont" charset="-120"/>
              <a:buChar char="–"/>
              <a:tabLst/>
              <a:defRPr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6500" indent="-21590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4DC26A-4E62-6947-AB37-402AAC180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7029" y="260727"/>
            <a:ext cx="1350373" cy="3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79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9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072" y="972444"/>
            <a:ext cx="1218895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190" y="132201"/>
            <a:ext cx="9574559" cy="771181"/>
          </a:xfrm>
          <a:prstGeom prst="rect">
            <a:avLst/>
          </a:prstGeom>
        </p:spPr>
        <p:txBody>
          <a:bodyPr anchor="ctr"/>
          <a:lstStyle>
            <a:lvl1pPr>
              <a:defRPr sz="2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6192" y="1289133"/>
            <a:ext cx="10225970" cy="5019378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2000"/>
              </a:spcBef>
              <a:buClr>
                <a:srgbClr val="E78746"/>
              </a:buClr>
              <a:tabLst/>
              <a:defRPr sz="2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4863" indent="-279400">
              <a:lnSpc>
                <a:spcPct val="100000"/>
              </a:lnSpc>
              <a:buClr>
                <a:schemeClr val="accent1"/>
              </a:buClr>
              <a:buFont typeface=".AppleSystemUIFont" charset="-120"/>
              <a:buChar char="–"/>
              <a:tabLst/>
              <a:defRPr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6500" indent="-21590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59A92-D90B-774D-A04D-3A90E444C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7029" y="260727"/>
            <a:ext cx="1350373" cy="3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05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9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072" y="972444"/>
            <a:ext cx="1218895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190" y="132201"/>
            <a:ext cx="9574559" cy="771181"/>
          </a:xfrm>
          <a:prstGeom prst="rect">
            <a:avLst/>
          </a:prstGeom>
        </p:spPr>
        <p:txBody>
          <a:bodyPr anchor="ctr"/>
          <a:lstStyle>
            <a:lvl1pPr>
              <a:defRPr sz="2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6192" y="1289133"/>
            <a:ext cx="5163122" cy="5019378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2000"/>
              </a:spcBef>
              <a:buClr>
                <a:srgbClr val="E78746"/>
              </a:buClr>
              <a:tabLst/>
              <a:defRPr sz="2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4863" indent="-279400">
              <a:lnSpc>
                <a:spcPct val="100000"/>
              </a:lnSpc>
              <a:buClr>
                <a:schemeClr val="accent1"/>
              </a:buClr>
              <a:buFont typeface=".AppleSystemUIFont" charset="-120"/>
              <a:buChar char="–"/>
              <a:tabLst/>
              <a:defRPr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6500" indent="-21590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47137" y="1289133"/>
            <a:ext cx="5163122" cy="5019378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2000"/>
              </a:spcBef>
              <a:buClr>
                <a:srgbClr val="E78746"/>
              </a:buClr>
              <a:tabLst/>
              <a:defRPr sz="2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4863" indent="-279400">
              <a:lnSpc>
                <a:spcPct val="100000"/>
              </a:lnSpc>
              <a:buClr>
                <a:schemeClr val="accent1"/>
              </a:buClr>
              <a:buFont typeface=".AppleSystemUIFont" charset="-120"/>
              <a:buChar char="–"/>
              <a:tabLst/>
              <a:defRPr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6500" indent="-21590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6C6E22-A118-E24B-BCAB-B267607017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7029" y="260727"/>
            <a:ext cx="1350373" cy="3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73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alternative_white_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90" y="305625"/>
            <a:ext cx="9574559" cy="581852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6192" y="1289133"/>
            <a:ext cx="10225970" cy="5019378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2000"/>
              </a:spcBef>
              <a:buClr>
                <a:srgbClr val="E78746"/>
              </a:buClr>
              <a:tabLst/>
              <a:defRPr sz="2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4863" indent="-279400">
              <a:lnSpc>
                <a:spcPct val="100000"/>
              </a:lnSpc>
              <a:buClr>
                <a:schemeClr val="accent1"/>
              </a:buClr>
              <a:buFont typeface=".AppleSystemUIFont" charset="-120"/>
              <a:buChar char="–"/>
              <a:tabLst/>
              <a:defRPr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6500" indent="-21590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Google Shape;101;p1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70724" y="261257"/>
            <a:ext cx="1334204" cy="378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24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Ra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with a reflection of the sun&#10;&#10;Description automatically generated">
            <a:extLst>
              <a:ext uri="{FF2B5EF4-FFF2-40B4-BE49-F238E27FC236}">
                <a16:creationId xmlns:a16="http://schemas.microsoft.com/office/drawing/2014/main" id="{A0D518B1-3832-8C23-D871-E7541A133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/>
          <a:stretch/>
        </p:blipFill>
        <p:spPr>
          <a:xfrm>
            <a:off x="0" y="0"/>
            <a:ext cx="12197524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B88D5-3EE0-1799-D44E-3716F9342A6B}"/>
              </a:ext>
            </a:extLst>
          </p:cNvPr>
          <p:cNvSpPr/>
          <p:nvPr userDrawn="1"/>
        </p:nvSpPr>
        <p:spPr>
          <a:xfrm>
            <a:off x="360000" y="359999"/>
            <a:ext cx="5760000" cy="613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99000">
                <a:srgbClr val="002151">
                  <a:alpha val="70336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1106">
            <a:extLst>
              <a:ext uri="{FF2B5EF4-FFF2-40B4-BE49-F238E27FC236}">
                <a16:creationId xmlns:a16="http://schemas.microsoft.com/office/drawing/2014/main" id="{3DBD9A73-7B72-3337-FB42-CDE4D1FA75F4}"/>
              </a:ext>
            </a:extLst>
          </p:cNvPr>
          <p:cNvSpPr txBox="1"/>
          <p:nvPr userDrawn="1"/>
        </p:nvSpPr>
        <p:spPr>
          <a:xfrm>
            <a:off x="156237" y="6507215"/>
            <a:ext cx="1024316" cy="2673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Confidential ©2024</a:t>
            </a: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AB30D027-E013-18A9-E1E3-7BCC37586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390" y="2528888"/>
            <a:ext cx="5172910" cy="1856675"/>
          </a:xfrm>
        </p:spPr>
        <p:txBody>
          <a:bodyPr lIns="0" tIns="0" rIns="0" bIns="9000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79D8723-3EA5-DFC5-101F-437003B5BE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394" y="4746024"/>
            <a:ext cx="5161407" cy="665163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65AE67-B11A-E2FF-4A70-10B30033E6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95" y="5806159"/>
            <a:ext cx="2373177" cy="50641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tabLst>
                <a:tab pos="168275" algn="l"/>
              </a:tabLst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tabLst>
                <a:tab pos="168275" algn="l"/>
              </a:tabLst>
              <a:defRPr>
                <a:solidFill>
                  <a:schemeClr val="bg1"/>
                </a:solidFill>
              </a:defRPr>
            </a:lvl2pPr>
            <a:lvl3pPr marL="914400" indent="0">
              <a:buNone/>
              <a:tabLst>
                <a:tab pos="168275" algn="l"/>
              </a:tabLst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Year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2936DD-D746-A88A-0F3F-EC38121CB97E}"/>
              </a:ext>
            </a:extLst>
          </p:cNvPr>
          <p:cNvSpPr/>
          <p:nvPr userDrawn="1"/>
        </p:nvSpPr>
        <p:spPr>
          <a:xfrm>
            <a:off x="5524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C8C3ADD-4064-AEA4-84B3-E0D29CCD7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395" y="563187"/>
            <a:ext cx="3790950" cy="6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alternativ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90" y="305625"/>
            <a:ext cx="9574559" cy="581852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6192" y="1289133"/>
            <a:ext cx="5163122" cy="5019378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2000"/>
              </a:spcBef>
              <a:buClr>
                <a:srgbClr val="E78746"/>
              </a:buClr>
              <a:tabLst/>
              <a:defRPr sz="2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4863" indent="-279400">
              <a:lnSpc>
                <a:spcPct val="100000"/>
              </a:lnSpc>
              <a:buClr>
                <a:schemeClr val="accent1"/>
              </a:buClr>
              <a:buFont typeface=".AppleSystemUIFont" charset="-120"/>
              <a:buChar char="–"/>
              <a:tabLst/>
              <a:defRPr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6500" indent="-21590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47137" y="1289133"/>
            <a:ext cx="5163122" cy="5019378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2000"/>
              </a:spcBef>
              <a:buClr>
                <a:srgbClr val="E78746"/>
              </a:buClr>
              <a:tabLst/>
              <a:defRPr sz="2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4863" indent="-279400">
              <a:lnSpc>
                <a:spcPct val="100000"/>
              </a:lnSpc>
              <a:buClr>
                <a:schemeClr val="accent1"/>
              </a:buClr>
              <a:buFont typeface=".AppleSystemUIFont" charset="-120"/>
              <a:buChar char="–"/>
              <a:tabLst/>
              <a:defRPr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6500" indent="-21590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Google Shape;101;p1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70724" y="261257"/>
            <a:ext cx="1334204" cy="378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161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24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hasis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125337" y="-1"/>
            <a:ext cx="9070336" cy="64999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125337" y="1071596"/>
            <a:ext cx="90776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6267" y="1873956"/>
            <a:ext cx="5345183" cy="36914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15050" cy="64992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E4681-3465-9C43-8D9A-95BAC1E411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7029" y="260727"/>
            <a:ext cx="1350373" cy="3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63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EADA-B66E-8E9D-2F43-BE39C38EB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491AB-E38C-CE2E-C5E5-B36F1C6B6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DF47F-36D8-AB73-950B-EB8CA212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1AA156-8635-45BC-BB48-7B705337D7C2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EA1D7-C37A-8D54-0C2C-2B6BEB40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4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2023 EDM Council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FA391-3031-3A3E-E594-20B27A8C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E8C126-9F3D-4392-A15B-0D261A074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02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C3A15-3839-7F99-C79E-5258E167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241CF-6F8D-3FE2-A960-088530BDF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880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0109-A118-1F20-7181-B0157F6E9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106DE-4ED4-2576-1806-18CD125A8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6C75D-04DC-9981-D737-280E95B5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3522E-DE9F-448E-BC24-A61D80AA031B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36FEA-0521-7D77-451D-6B091C29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4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2023 EDM Council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FB24E-DA14-4A1C-60D2-CCA3F625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E8C126-9F3D-4392-A15B-0D261A074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24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7F497-2F66-1C32-234E-D32457AD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4D441-688A-D0FA-361C-DF69F3605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882F5-3D48-DC5C-386F-DFE8EBB93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039BE-5E79-A342-DD61-76DD4BCA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1C3E7F-5C7A-45CF-BFE1-C145359BC29E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A0189-C58B-3566-B700-9C92283F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4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2023 EDM Council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0CE79-3143-1CF8-5A64-E9665A7A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E8C126-9F3D-4392-A15B-0D261A074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31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92DA8-3814-A6FC-2111-17604035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E2BFC-23F0-D89D-BB72-1B47AD9D4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865DA-009A-CAFC-1BFA-3465E8D9E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EB193-6F90-0668-052E-84C1D513A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C47B4-5025-6A78-1E9B-860829B04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E6A8D9-9402-B359-4EE4-84B510ED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96AC93-31B5-46AB-BE81-34B50A22BD28}" type="datetime1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2875D-7F0B-C220-5B83-55E48BF2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4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2023 EDM Council Inc.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F5A11F-8DCD-4C58-A7F6-4CE3F735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E8C126-9F3D-4392-A15B-0D261A074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0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EFFC-C8DD-6035-948A-5155A4DD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6B185-8C0E-858B-FFF3-80906899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5A8DE-FE1C-46C9-888F-C29626AF118F}" type="datetime1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F0743A-DAA1-572F-6157-CCC79257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4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2023 EDM Council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BD4D0-7797-F990-FD0E-B3B06602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E8C126-9F3D-4392-A15B-0D261A074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50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073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a building&#10;&#10;Description automatically generated">
            <a:extLst>
              <a:ext uri="{FF2B5EF4-FFF2-40B4-BE49-F238E27FC236}">
                <a16:creationId xmlns:a16="http://schemas.microsoft.com/office/drawing/2014/main" id="{438AD71D-3126-8F7C-669B-34A9142E6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0" y="0"/>
            <a:ext cx="4572000" cy="6858000"/>
          </a:xfrm>
          <a:prstGeom prst="rect">
            <a:avLst/>
          </a:prstGeom>
        </p:spPr>
      </p:pic>
      <p:sp>
        <p:nvSpPr>
          <p:cNvPr id="6" name="Shape 1106">
            <a:extLst>
              <a:ext uri="{FF2B5EF4-FFF2-40B4-BE49-F238E27FC236}">
                <a16:creationId xmlns:a16="http://schemas.microsoft.com/office/drawing/2014/main" id="{09C4CCEF-0BA3-273B-E800-0D3278EFE20B}"/>
              </a:ext>
            </a:extLst>
          </p:cNvPr>
          <p:cNvSpPr txBox="1"/>
          <p:nvPr userDrawn="1"/>
        </p:nvSpPr>
        <p:spPr>
          <a:xfrm>
            <a:off x="156237" y="6507215"/>
            <a:ext cx="1024316" cy="267378"/>
          </a:xfrm>
          <a:prstGeom prst="rect">
            <a:avLst/>
          </a:prstGeom>
          <a:solidFill>
            <a:schemeClr val="bg1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429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Confidential ©2024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E37B63B8-FFF9-B78D-6FF4-A7F327132E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390" y="2528888"/>
            <a:ext cx="5172910" cy="1856675"/>
          </a:xfrm>
        </p:spPr>
        <p:txBody>
          <a:bodyPr lIns="0" tIns="0" rIns="0" bIns="90000">
            <a:normAutofit/>
          </a:bodyPr>
          <a:lstStyle>
            <a:lvl1pPr>
              <a:defRPr sz="3600">
                <a:solidFill>
                  <a:srgbClr val="00215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FD76ADE-11A2-B07C-5453-01E697F8D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394" y="4746024"/>
            <a:ext cx="5161407" cy="665163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rgbClr val="00215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D37B828-90D7-56C5-2DB3-85CD0891E1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95" y="5806159"/>
            <a:ext cx="2373177" cy="50641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tabLst>
                <a:tab pos="168275" algn="l"/>
              </a:tabLst>
              <a:defRPr sz="1200">
                <a:solidFill>
                  <a:srgbClr val="002151"/>
                </a:solidFill>
              </a:defRPr>
            </a:lvl1pPr>
            <a:lvl2pPr marL="457200" indent="0">
              <a:buNone/>
              <a:tabLst>
                <a:tab pos="168275" algn="l"/>
              </a:tabLst>
              <a:defRPr>
                <a:solidFill>
                  <a:schemeClr val="bg1"/>
                </a:solidFill>
              </a:defRPr>
            </a:lvl2pPr>
            <a:lvl3pPr marL="914400" indent="0">
              <a:buNone/>
              <a:tabLst>
                <a:tab pos="168275" algn="l"/>
              </a:tabLst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Year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D2AE673-3B1D-C0AD-ADFC-2B163BBB81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395" y="563187"/>
            <a:ext cx="3790950" cy="6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6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EB74-0FB6-0BB2-1D38-C60BE74F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C96B-64D0-A4DA-7285-D67B699CD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B3478-ED3A-1D80-2203-EE4A88795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1808F-BA65-AD7D-4338-99687A32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D7ACB7-281A-4AEC-8F55-AAB79A07A8AC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FB40-CFC0-50C4-93F1-06DF5310E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4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2023 EDM Council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4EA91-191E-9AF7-04B8-07CA0057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E8C126-9F3D-4392-A15B-0D261A074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14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02AA-1FFB-04F4-A4CA-918D934C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741F23-C896-F657-0BF0-0D8248072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0FC14-CD60-944E-2F8B-A2EFAF306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C693C-F02D-D3B4-0728-62A110C27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E367A9-A9C0-41E7-BCC5-75E3376CF4BE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4B70C-76D4-73D5-89A8-5368D6F6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4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2023 EDM Council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629E4-35BF-1B65-2064-7A7B4474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E8C126-9F3D-4392-A15B-0D261A074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99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5AF89-EF02-3E55-52F8-54F067759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1C0EB-C784-2A5D-DC20-59E9FBE16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70406-EBC9-1A87-8EA8-3C14FBFAC3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30CA2-56CD-42C1-B48B-C273BED82FDE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63224-1673-C8D2-0E05-CBD271D4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4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2023 EDM Council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20300-89D9-D2DF-B20F-4D33A508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E8C126-9F3D-4392-A15B-0D261A074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34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609600" y="0"/>
            <a:ext cx="0" cy="762000"/>
          </a:xfrm>
          <a:prstGeom prst="line">
            <a:avLst/>
          </a:prstGeom>
          <a:ln w="12700">
            <a:solidFill>
              <a:srgbClr val="1C97C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4494" y="360402"/>
            <a:ext cx="9398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rgbClr val="00549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12800" y="1676400"/>
            <a:ext cx="10363200" cy="381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606A7-07DC-44B2-8526-93F11892B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99" y="289181"/>
            <a:ext cx="1471301" cy="4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97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uploads-ssl.webflow.com/60375a9787f0b52b73ed3815/6062fbad82f04548a8ab6a21_AdobeStock_271171292.jpe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2" b="15655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 flipH="1">
            <a:off x="0" y="1828800"/>
            <a:ext cx="12192000" cy="5029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19000"/>
                </a:schemeClr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57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2800" y="360402"/>
            <a:ext cx="9398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rgbClr val="0054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12800" y="1676400"/>
            <a:ext cx="10363200" cy="381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4111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>
            <a:extLst>
              <a:ext uri="{FF2B5EF4-FFF2-40B4-BE49-F238E27FC236}">
                <a16:creationId xmlns:a16="http://schemas.microsoft.com/office/drawing/2014/main" id="{CA4DCA9E-EC08-A0B0-1524-8B1E7DD4C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556000"/>
            <a:ext cx="4416021" cy="1325563"/>
          </a:xfrm>
        </p:spPr>
        <p:txBody>
          <a:bodyPr lIns="0" tIns="0" rIns="0" bIns="0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4204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5300E908-63CF-7299-3C5C-73857AADE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556000"/>
            <a:ext cx="4416021" cy="1325563"/>
          </a:xfrm>
        </p:spPr>
        <p:txBody>
          <a:bodyPr lIns="0" tIns="0" rIns="0" bIns="0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4357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C560F3-2C56-9A41-A8B8-4C407E5B80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151">
              <a:alpha val="849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688B59BB-7058-6608-FDF6-118D15466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556000"/>
            <a:ext cx="4416021" cy="1325563"/>
          </a:xfrm>
        </p:spPr>
        <p:txBody>
          <a:bodyPr lIns="0" tIns="0" rIns="0" bIns="0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59979C1-EFF5-FF5E-4EDA-D72BFBC1D0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000" y="360000"/>
            <a:ext cx="497693" cy="4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6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>
            <a:extLst>
              <a:ext uri="{FF2B5EF4-FFF2-40B4-BE49-F238E27FC236}">
                <a16:creationId xmlns:a16="http://schemas.microsoft.com/office/drawing/2014/main" id="{45125A9B-FA5A-B3FD-19E0-31AE97274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556000"/>
            <a:ext cx="4416021" cy="1325563"/>
          </a:xfrm>
        </p:spPr>
        <p:txBody>
          <a:bodyPr lIns="0" tIns="0" rIns="0" bIns="0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F30C22-2B37-220A-0F2D-B6BE66B197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000" y="360000"/>
            <a:ext cx="497693" cy="4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5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02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CFB03E7-A11A-A4E2-E0B1-F89269892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8288" y="64175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3BA9D55-B26C-4187-B603-F3E70821603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51CDE5-E2C8-E3A8-B0EA-D5B6865977E3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03287"/>
            <a:ext cx="115414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9811826E-26FD-11BC-0B60-971CD2E8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-12969"/>
            <a:ext cx="9132422" cy="85593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743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F07492A-6FB5-7412-30B7-44ECABA143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854658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47" imgH="348" progId="TCLayout.ActiveDocument.1">
                  <p:embed/>
                </p:oleObj>
              </mc:Choice>
              <mc:Fallback>
                <p:oleObj name="think-cell Slide" r:id="rId16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F07492A-6FB5-7412-30B7-44ECABA143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904679"/>
            <a:ext cx="11479574" cy="40032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7974" y="6417586"/>
            <a:ext cx="846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151"/>
                </a:solidFill>
              </a:defRPr>
            </a:lvl1pPr>
          </a:lstStyle>
          <a:p>
            <a:fld id="{B3BA9D55-B26C-4187-B603-F3E7082160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5" y="-12970"/>
            <a:ext cx="11479574" cy="107004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7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8275" indent="-168275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Helvetica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1682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8">
          <p15:clr>
            <a:srgbClr val="F26B43"/>
          </p15:clr>
        </p15:guide>
        <p15:guide id="2" pos="222">
          <p15:clr>
            <a:srgbClr val="F26B43"/>
          </p15:clr>
        </p15:guide>
        <p15:guide id="3" pos="7454">
          <p15:clr>
            <a:srgbClr val="F26B43"/>
          </p15:clr>
        </p15:guide>
        <p15:guide id="4" orient="horz" pos="372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7DE63A-19C8-6241-B300-9D204C7A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F1569-7E3B-E142-9E50-41558DFA3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FE64B-6223-F047-A8F3-77AE3BF5D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7B5A-1FD1-224F-9B5C-8D43F36244B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52345-50D6-F547-9A28-82F31CF14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158E4-F2EB-8B47-A0BA-26C01EAEE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0EBA4-0BB5-5B40-AF30-BE6774F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3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296883" y="6502399"/>
            <a:ext cx="116140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11401392" y="6534243"/>
            <a:ext cx="574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AECCA82-300F-1A43-8DE9-C63EE5EBA2B3}" type="slidenum">
              <a:rPr lang="en-US" sz="1200" b="1" smtClean="0">
                <a:solidFill>
                  <a:srgbClr val="787878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200" b="1" dirty="0">
              <a:solidFill>
                <a:srgbClr val="78787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Footer Placeholder 1"/>
          <p:cNvSpPr txBox="1">
            <a:spLocks/>
          </p:cNvSpPr>
          <p:nvPr userDrawn="1"/>
        </p:nvSpPr>
        <p:spPr>
          <a:xfrm>
            <a:off x="8491096" y="6541027"/>
            <a:ext cx="3115267" cy="2702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>
                <a:solidFill>
                  <a:srgbClr val="787878"/>
                </a:solidFill>
              </a:rPr>
              <a:t>© 2022 EDM Council Inc.</a:t>
            </a:r>
            <a:endParaRPr lang="en-US" sz="900" dirty="0">
              <a:solidFill>
                <a:srgbClr val="7878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5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C6306E07-8016-E8ED-48FB-000DEDFBBC48}"/>
              </a:ext>
            </a:extLst>
          </p:cNvPr>
          <p:cNvSpPr txBox="1">
            <a:spLocks/>
          </p:cNvSpPr>
          <p:nvPr userDrawn="1"/>
        </p:nvSpPr>
        <p:spPr>
          <a:xfrm>
            <a:off x="10700571" y="6616499"/>
            <a:ext cx="1282134" cy="241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2023 EDM Council Inc.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7D9246D5-4CDE-C301-B397-A7C96FE91489}"/>
              </a:ext>
            </a:extLst>
          </p:cNvPr>
          <p:cNvSpPr txBox="1">
            <a:spLocks/>
          </p:cNvSpPr>
          <p:nvPr userDrawn="1"/>
        </p:nvSpPr>
        <p:spPr>
          <a:xfrm>
            <a:off x="10005741" y="6329987"/>
            <a:ext cx="48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8C126-9F3D-4392-A15B-0D261A07493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E66F76-9071-BBFC-1DDF-4D8D2967E76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549" y="6268006"/>
            <a:ext cx="1084179" cy="30433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3AE377-ED43-0C69-8924-D24C9A9911FD}"/>
              </a:ext>
            </a:extLst>
          </p:cNvPr>
          <p:cNvCxnSpPr>
            <a:cxnSpLocks/>
          </p:cNvCxnSpPr>
          <p:nvPr userDrawn="1"/>
        </p:nvCxnSpPr>
        <p:spPr>
          <a:xfrm>
            <a:off x="10600881" y="6329987"/>
            <a:ext cx="0" cy="314324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A87F4A-700E-E25C-A082-AC3124125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55227-E204-9507-821E-B885CF964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080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859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5" Type="http://schemas.openxmlformats.org/officeDocument/2006/relationships/image" Target="../media/image33.png"/><Relationship Id="rId10" Type="http://schemas.openxmlformats.org/officeDocument/2006/relationships/image" Target="../media/image28.jp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hegoldensource.com" TargetMode="External"/><Relationship Id="rId2" Type="http://schemas.openxmlformats.org/officeDocument/2006/relationships/hyperlink" Target="http://www.thegoldensource.com/" TargetMode="Externa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5" Type="http://schemas.openxmlformats.org/officeDocument/2006/relationships/image" Target="../media/image3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2640FA-3EB2-0749-ABDB-FDD70EFCCDB3}"/>
              </a:ext>
            </a:extLst>
          </p:cNvPr>
          <p:cNvGrpSpPr/>
          <p:nvPr/>
        </p:nvGrpSpPr>
        <p:grpSpPr>
          <a:xfrm>
            <a:off x="1909641" y="-39615"/>
            <a:ext cx="10310629" cy="6897615"/>
            <a:chOff x="1909642" y="-42395"/>
            <a:chExt cx="10310629" cy="696700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C0E778D-E3E4-3645-9B40-0EF71260FDFE}"/>
                </a:ext>
              </a:extLst>
            </p:cNvPr>
            <p:cNvGrpSpPr/>
            <p:nvPr/>
          </p:nvGrpSpPr>
          <p:grpSpPr>
            <a:xfrm>
              <a:off x="1914700" y="-41139"/>
              <a:ext cx="10305571" cy="6965747"/>
              <a:chOff x="1914700" y="-41138"/>
              <a:chExt cx="10305571" cy="6965187"/>
            </a:xfrm>
          </p:grpSpPr>
          <p:pic>
            <p:nvPicPr>
              <p:cNvPr id="87" name="Picture 86" descr="A picture containing man, holding, blue, standing&#10;&#10;Description automatically generated">
                <a:extLst>
                  <a:ext uri="{FF2B5EF4-FFF2-40B4-BE49-F238E27FC236}">
                    <a16:creationId xmlns:a16="http://schemas.microsoft.com/office/drawing/2014/main" id="{643DD6D5-8FBD-904A-8A59-316C3CC1F3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201" t="-1165" b="90196"/>
              <a:stretch/>
            </p:blipFill>
            <p:spPr>
              <a:xfrm>
                <a:off x="1914700" y="-41138"/>
                <a:ext cx="10305570" cy="355231"/>
              </a:xfrm>
              <a:prstGeom prst="rect">
                <a:avLst/>
              </a:prstGeom>
            </p:spPr>
          </p:pic>
          <p:pic>
            <p:nvPicPr>
              <p:cNvPr id="73" name="Picture 72" descr="A large building&#10;&#10;Description automatically generated">
                <a:extLst>
                  <a:ext uri="{FF2B5EF4-FFF2-40B4-BE49-F238E27FC236}">
                    <a16:creationId xmlns:a16="http://schemas.microsoft.com/office/drawing/2014/main" id="{306BBA33-B6D3-B841-872E-4F3F8FD4A7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293" t="-19" r="15860" b="19"/>
              <a:stretch/>
            </p:blipFill>
            <p:spPr>
              <a:xfrm>
                <a:off x="4033732" y="448109"/>
                <a:ext cx="2003691" cy="1682496"/>
              </a:xfrm>
              <a:prstGeom prst="rect">
                <a:avLst/>
              </a:prstGeom>
            </p:spPr>
          </p:pic>
          <p:pic>
            <p:nvPicPr>
              <p:cNvPr id="67" name="Picture 66" descr="A group of people sitting at a table&#10;&#10;Description automatically generated">
                <a:extLst>
                  <a:ext uri="{FF2B5EF4-FFF2-40B4-BE49-F238E27FC236}">
                    <a16:creationId xmlns:a16="http://schemas.microsoft.com/office/drawing/2014/main" id="{77BE2CC6-5ADC-A344-9693-66A5D2E8F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212" t="-449" r="17934" b="449"/>
              <a:stretch/>
            </p:blipFill>
            <p:spPr>
              <a:xfrm>
                <a:off x="8290483" y="4105977"/>
                <a:ext cx="1998671" cy="1691640"/>
              </a:xfrm>
              <a:prstGeom prst="rect">
                <a:avLst/>
              </a:prstGeom>
            </p:spPr>
          </p:pic>
          <p:pic>
            <p:nvPicPr>
              <p:cNvPr id="81" name="Picture 80" descr="A picture containing blue, sitting, water, small&#10;&#10;Description automatically generated">
                <a:extLst>
                  <a:ext uri="{FF2B5EF4-FFF2-40B4-BE49-F238E27FC236}">
                    <a16:creationId xmlns:a16="http://schemas.microsoft.com/office/drawing/2014/main" id="{618961F6-9D3C-E748-968D-F1D0AFE3DC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673" t="110" r="14648" b="-110"/>
              <a:stretch/>
            </p:blipFill>
            <p:spPr>
              <a:xfrm>
                <a:off x="6169526" y="2284716"/>
                <a:ext cx="1982264" cy="1691640"/>
              </a:xfrm>
              <a:prstGeom prst="rect">
                <a:avLst/>
              </a:prstGeom>
            </p:spPr>
          </p:pic>
          <p:pic>
            <p:nvPicPr>
              <p:cNvPr id="71" name="Picture 70" descr="A group of people standing in a room&#10;&#10;Description automatically generated">
                <a:extLst>
                  <a:ext uri="{FF2B5EF4-FFF2-40B4-BE49-F238E27FC236}">
                    <a16:creationId xmlns:a16="http://schemas.microsoft.com/office/drawing/2014/main" id="{1C17154A-4DB5-4345-87DC-2EB29FE4CF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4339" t="1" b="-335"/>
              <a:stretch/>
            </p:blipFill>
            <p:spPr>
              <a:xfrm>
                <a:off x="10388992" y="4109494"/>
                <a:ext cx="1805998" cy="1688122"/>
              </a:xfrm>
              <a:prstGeom prst="rect">
                <a:avLst/>
              </a:prstGeom>
            </p:spPr>
          </p:pic>
          <p:pic>
            <p:nvPicPr>
              <p:cNvPr id="49" name="Picture 48" descr="A person sitting at a desk looking at a computer&#10;&#10;Description automatically generated">
                <a:extLst>
                  <a:ext uri="{FF2B5EF4-FFF2-40B4-BE49-F238E27FC236}">
                    <a16:creationId xmlns:a16="http://schemas.microsoft.com/office/drawing/2014/main" id="{FE337901-E5C7-5B48-A17C-AE9345441C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" r="27421" b="7229"/>
              <a:stretch/>
            </p:blipFill>
            <p:spPr>
              <a:xfrm>
                <a:off x="6176658" y="459249"/>
                <a:ext cx="1985153" cy="1691640"/>
              </a:xfrm>
              <a:prstGeom prst="rect">
                <a:avLst/>
              </a:prstGeom>
            </p:spPr>
          </p:pic>
          <p:pic>
            <p:nvPicPr>
              <p:cNvPr id="51" name="Picture 50" descr="A person sitting at a table using a computer&#10;&#10;Description automatically generated">
                <a:extLst>
                  <a:ext uri="{FF2B5EF4-FFF2-40B4-BE49-F238E27FC236}">
                    <a16:creationId xmlns:a16="http://schemas.microsoft.com/office/drawing/2014/main" id="{3A8780C6-D0D4-A24A-B947-7739AE58E5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1242"/>
              <a:stretch/>
            </p:blipFill>
            <p:spPr>
              <a:xfrm>
                <a:off x="8289523" y="2278532"/>
                <a:ext cx="1985154" cy="1682496"/>
              </a:xfrm>
              <a:prstGeom prst="rect">
                <a:avLst/>
              </a:prstGeom>
            </p:spPr>
          </p:pic>
          <p:pic>
            <p:nvPicPr>
              <p:cNvPr id="63" name="Picture 62" descr="A person sitting at a table&#10;&#10;Description automatically generated">
                <a:extLst>
                  <a:ext uri="{FF2B5EF4-FFF2-40B4-BE49-F238E27FC236}">
                    <a16:creationId xmlns:a16="http://schemas.microsoft.com/office/drawing/2014/main" id="{8797B85C-A7A5-B440-AA82-F46CA11352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0949"/>
              <a:stretch/>
            </p:blipFill>
            <p:spPr>
              <a:xfrm>
                <a:off x="10412507" y="435777"/>
                <a:ext cx="1807763" cy="1715112"/>
              </a:xfrm>
              <a:prstGeom prst="rect">
                <a:avLst/>
              </a:prstGeom>
            </p:spPr>
          </p:pic>
          <p:pic>
            <p:nvPicPr>
              <p:cNvPr id="69" name="Picture 68" descr="A person sitting at a desk&#10;&#10;Description automatically generated">
                <a:extLst>
                  <a:ext uri="{FF2B5EF4-FFF2-40B4-BE49-F238E27FC236}">
                    <a16:creationId xmlns:a16="http://schemas.microsoft.com/office/drawing/2014/main" id="{F882EC66-5E75-1249-AEE1-775B93E157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15194" b="3564"/>
              <a:stretch/>
            </p:blipFill>
            <p:spPr>
              <a:xfrm>
                <a:off x="8294453" y="443881"/>
                <a:ext cx="1949133" cy="1684256"/>
              </a:xfrm>
              <a:prstGeom prst="rect">
                <a:avLst/>
              </a:prstGeom>
            </p:spPr>
          </p:pic>
          <p:pic>
            <p:nvPicPr>
              <p:cNvPr id="75" name="Picture 74" descr="A person sitting at a table&#10;&#10;Description automatically generated">
                <a:extLst>
                  <a:ext uri="{FF2B5EF4-FFF2-40B4-BE49-F238E27FC236}">
                    <a16:creationId xmlns:a16="http://schemas.microsoft.com/office/drawing/2014/main" id="{1E097A2C-8CEF-2048-8E04-793E9D4647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-571" r="33974"/>
              <a:stretch/>
            </p:blipFill>
            <p:spPr>
              <a:xfrm>
                <a:off x="10388993" y="2289517"/>
                <a:ext cx="1831278" cy="1682039"/>
              </a:xfrm>
              <a:prstGeom prst="rect">
                <a:avLst/>
              </a:prstGeom>
            </p:spPr>
          </p:pic>
          <p:pic>
            <p:nvPicPr>
              <p:cNvPr id="79" name="Picture 78" descr="A computer sitting on top of a table&#10;&#10;Description automatically generated">
                <a:extLst>
                  <a:ext uri="{FF2B5EF4-FFF2-40B4-BE49-F238E27FC236}">
                    <a16:creationId xmlns:a16="http://schemas.microsoft.com/office/drawing/2014/main" id="{9847C1C5-DC2C-3643-A301-B458E37903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4119" t="-45" r="14682" b="45"/>
              <a:stretch/>
            </p:blipFill>
            <p:spPr>
              <a:xfrm>
                <a:off x="4071509" y="2284619"/>
                <a:ext cx="1981859" cy="1702699"/>
              </a:xfrm>
              <a:prstGeom prst="rect">
                <a:avLst/>
              </a:prstGeom>
            </p:spPr>
          </p:pic>
          <p:pic>
            <p:nvPicPr>
              <p:cNvPr id="83" name="Picture 82" descr="A computer sitting on top of a table&#10;&#10;Description automatically generated">
                <a:extLst>
                  <a:ext uri="{FF2B5EF4-FFF2-40B4-BE49-F238E27FC236}">
                    <a16:creationId xmlns:a16="http://schemas.microsoft.com/office/drawing/2014/main" id="{265E6E67-FFDE-CE40-A64F-12C05A41F0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4119" t="-45" r="14682" b="45"/>
              <a:stretch/>
            </p:blipFill>
            <p:spPr>
              <a:xfrm>
                <a:off x="1967412" y="448190"/>
                <a:ext cx="1981859" cy="1702699"/>
              </a:xfrm>
              <a:prstGeom prst="rect">
                <a:avLst/>
              </a:prstGeom>
            </p:spPr>
          </p:pic>
          <p:pic>
            <p:nvPicPr>
              <p:cNvPr id="85" name="Picture 84" descr="A building lit up at night&#10;&#10;Description automatically generated">
                <a:extLst>
                  <a:ext uri="{FF2B5EF4-FFF2-40B4-BE49-F238E27FC236}">
                    <a16:creationId xmlns:a16="http://schemas.microsoft.com/office/drawing/2014/main" id="{1EFD364A-D32E-A340-9B7B-7546E637C1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13138" t="19264" r="33120" b="23031"/>
              <a:stretch/>
            </p:blipFill>
            <p:spPr>
              <a:xfrm>
                <a:off x="10696399" y="5941719"/>
                <a:ext cx="1495602" cy="982330"/>
              </a:xfrm>
              <a:prstGeom prst="rect">
                <a:avLst/>
              </a:prstGeom>
            </p:spPr>
          </p:pic>
        </p:grp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89665D05-91CA-234C-9F0D-A3B9A9950673}"/>
                </a:ext>
              </a:extLst>
            </p:cNvPr>
            <p:cNvSpPr/>
            <p:nvPr/>
          </p:nvSpPr>
          <p:spPr>
            <a:xfrm>
              <a:off x="1909642" y="0"/>
              <a:ext cx="10282359" cy="692460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2AB538C-C99B-9A4F-9D3F-425D650C82C7}"/>
                </a:ext>
              </a:extLst>
            </p:cNvPr>
            <p:cNvSpPr/>
            <p:nvPr/>
          </p:nvSpPr>
          <p:spPr>
            <a:xfrm flipH="1">
              <a:off x="6011533" y="-42395"/>
              <a:ext cx="170282" cy="342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B0EB46B-0619-2E4D-8174-AAAD5840B0FE}"/>
                </a:ext>
              </a:extLst>
            </p:cNvPr>
            <p:cNvSpPr/>
            <p:nvPr/>
          </p:nvSpPr>
          <p:spPr>
            <a:xfrm flipH="1">
              <a:off x="3925248" y="-22188"/>
              <a:ext cx="170282" cy="1486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1AF4F5C-1431-8A48-AF44-2EC60618BFEE}"/>
                </a:ext>
              </a:extLst>
            </p:cNvPr>
            <p:cNvSpPr/>
            <p:nvPr/>
          </p:nvSpPr>
          <p:spPr>
            <a:xfrm flipH="1">
              <a:off x="8130094" y="-22660"/>
              <a:ext cx="170281" cy="439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6C203B0-ABFC-0341-9C7C-4F45978AFB29}"/>
                </a:ext>
              </a:extLst>
            </p:cNvPr>
            <p:cNvSpPr/>
            <p:nvPr/>
          </p:nvSpPr>
          <p:spPr>
            <a:xfrm flipH="1">
              <a:off x="10261431" y="-22660"/>
              <a:ext cx="175448" cy="5608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Google Shape;322;p1">
            <a:extLst>
              <a:ext uri="{FF2B5EF4-FFF2-40B4-BE49-F238E27FC236}">
                <a16:creationId xmlns:a16="http://schemas.microsoft.com/office/drawing/2014/main" id="{2E9077B2-D101-8D4E-999D-CE6ECB0AA340}"/>
              </a:ext>
            </a:extLst>
          </p:cNvPr>
          <p:cNvSpPr txBox="1">
            <a:spLocks/>
          </p:cNvSpPr>
          <p:nvPr/>
        </p:nvSpPr>
        <p:spPr>
          <a:xfrm>
            <a:off x="322384" y="2633365"/>
            <a:ext cx="6444826" cy="12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cs typeface="Helvetica"/>
              </a:rPr>
              <a:t>One for All:</a:t>
            </a:r>
            <a:br>
              <a:rPr lang="en-US" sz="2400" b="1" dirty="0">
                <a:solidFill>
                  <a:schemeClr val="tx1"/>
                </a:solidFill>
                <a:cs typeface="Helvetica"/>
              </a:rPr>
            </a:br>
            <a:r>
              <a:rPr lang="en-US" sz="2400" b="1" dirty="0">
                <a:solidFill>
                  <a:schemeClr val="tx1"/>
                </a:solidFill>
                <a:cs typeface="Helvetica"/>
              </a:rPr>
              <a:t>Leveraging Cloud in Client, </a:t>
            </a:r>
            <a:br>
              <a:rPr lang="en-US" sz="2400" b="1" dirty="0">
                <a:solidFill>
                  <a:schemeClr val="tx1"/>
                </a:solidFill>
                <a:cs typeface="Helvetica"/>
              </a:rPr>
            </a:br>
            <a:r>
              <a:rPr lang="en-US" sz="2400" b="1" dirty="0">
                <a:solidFill>
                  <a:schemeClr val="tx1"/>
                </a:solidFill>
                <a:cs typeface="Helvetica"/>
              </a:rPr>
              <a:t>Account Product Data Management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232DCA-25F6-9246-9105-D64B4D74AFC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833" t="35009" r="7951" b="29571"/>
          <a:stretch/>
        </p:blipFill>
        <p:spPr>
          <a:xfrm>
            <a:off x="313851" y="1713163"/>
            <a:ext cx="2890477" cy="338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C2E98F-2966-41F8-9D51-988791BE7143}"/>
              </a:ext>
            </a:extLst>
          </p:cNvPr>
          <p:cNvSpPr txBox="1"/>
          <p:nvPr/>
        </p:nvSpPr>
        <p:spPr>
          <a:xfrm>
            <a:off x="1360030" y="4610206"/>
            <a:ext cx="33479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Jeremy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Katzeff</a:t>
            </a:r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CFA, 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Head of Buy Side Solutions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GoldenSource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A37AD7-7D4D-4D81-AFD6-38993EB50A61}"/>
              </a:ext>
            </a:extLst>
          </p:cNvPr>
          <p:cNvSpPr txBox="1"/>
          <p:nvPr/>
        </p:nvSpPr>
        <p:spPr>
          <a:xfrm>
            <a:off x="5668797" y="4610206"/>
            <a:ext cx="23099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Kulveer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Cheema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PreSales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Lead, Americas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GoldenSource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1D1866-5C0E-4547-AD69-2E4856561A10}"/>
              </a:ext>
            </a:extLst>
          </p:cNvPr>
          <p:cNvSpPr/>
          <p:nvPr/>
        </p:nvSpPr>
        <p:spPr>
          <a:xfrm>
            <a:off x="211230" y="3918274"/>
            <a:ext cx="1954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conversation with</a:t>
            </a:r>
          </a:p>
        </p:txBody>
      </p:sp>
      <p:pic>
        <p:nvPicPr>
          <p:cNvPr id="11" name="Google Shape;123;p23">
            <a:extLst>
              <a:ext uri="{FF2B5EF4-FFF2-40B4-BE49-F238E27FC236}">
                <a16:creationId xmlns:a16="http://schemas.microsoft.com/office/drawing/2014/main" id="{7B501C82-231F-CF73-9051-7B3FD0266BB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0" y="4470056"/>
            <a:ext cx="1095679" cy="10956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123;p23">
            <a:extLst>
              <a:ext uri="{FF2B5EF4-FFF2-40B4-BE49-F238E27FC236}">
                <a16:creationId xmlns:a16="http://schemas.microsoft.com/office/drawing/2014/main" id="{4FE02655-5A28-7F70-C7B1-7B42D48E158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242" y="4449300"/>
            <a:ext cx="1137190" cy="113719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Picture 5" descr="A yellow and blue logo&#10;&#10;Description automatically generated">
            <a:extLst>
              <a:ext uri="{FF2B5EF4-FFF2-40B4-BE49-F238E27FC236}">
                <a16:creationId xmlns:a16="http://schemas.microsoft.com/office/drawing/2014/main" id="{99DB0019-2AF7-93E0-7143-7E0436F4B5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4" y="5885375"/>
            <a:ext cx="1843612" cy="685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B2CCF9-998F-6144-54AD-E7E98E6954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29700" y="6117137"/>
            <a:ext cx="1619454" cy="4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910A1-6408-B9DA-6888-5E1186120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78856DE-6C0F-DDAC-0FC5-BF27AE0E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56000"/>
            <a:ext cx="57360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Traditional Solutions</a:t>
            </a:r>
          </a:p>
        </p:txBody>
      </p:sp>
    </p:spTree>
    <p:extLst>
      <p:ext uri="{BB962C8B-B14F-4D97-AF65-F5344CB8AC3E}">
        <p14:creationId xmlns:p14="http://schemas.microsoft.com/office/powerpoint/2010/main" val="365885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64C97-1E4D-9020-712C-43766C127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16E8-8A86-24E7-3C60-AF17E91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72" y="137583"/>
            <a:ext cx="9132422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have firms solved for this in the past?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DC5D54-832F-DCA3-7B29-2AEFAEC389C9}"/>
              </a:ext>
            </a:extLst>
          </p:cNvPr>
          <p:cNvSpPr txBox="1">
            <a:spLocks/>
          </p:cNvSpPr>
          <p:nvPr/>
        </p:nvSpPr>
        <p:spPr>
          <a:xfrm>
            <a:off x="686572" y="1269998"/>
            <a:ext cx="9132422" cy="1804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775" indent="-23177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Offline, ad-hoc processes</a:t>
            </a:r>
          </a:p>
          <a:p>
            <a:pPr marL="231775" indent="-23177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Email, spreadsheets, faxes</a:t>
            </a:r>
          </a:p>
          <a:p>
            <a:pPr marL="231775" indent="-23177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Manual updates to data management systems</a:t>
            </a:r>
          </a:p>
          <a:p>
            <a:pPr marL="231775" indent="-23177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Writing script directly to the database</a:t>
            </a:r>
          </a:p>
          <a:p>
            <a:pPr marL="231775" indent="-23177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Siloed teams addressing domains individually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DBD37-EA51-C9D9-AA93-D767122CCE10}"/>
              </a:ext>
            </a:extLst>
          </p:cNvPr>
          <p:cNvSpPr txBox="1">
            <a:spLocks/>
          </p:cNvSpPr>
          <p:nvPr/>
        </p:nvSpPr>
        <p:spPr>
          <a:xfrm>
            <a:off x="686572" y="4469947"/>
            <a:ext cx="9132422" cy="1531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775" indent="-23177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Ad-hoc processes were purpose built for those individual problems</a:t>
            </a:r>
          </a:p>
          <a:p>
            <a:pPr marL="231775" indent="-23177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Teams each developed their own ways to address the need</a:t>
            </a:r>
          </a:p>
          <a:p>
            <a:pPr marL="231775" indent="-23177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Caused broader problems…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3A5F6E-C819-F707-73AD-E79B11681F35}"/>
              </a:ext>
            </a:extLst>
          </p:cNvPr>
          <p:cNvSpPr txBox="1">
            <a:spLocks/>
          </p:cNvSpPr>
          <p:nvPr/>
        </p:nvSpPr>
        <p:spPr>
          <a:xfrm>
            <a:off x="686572" y="3429000"/>
            <a:ext cx="9132422" cy="85593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has this solved the problem?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91877D-470A-6AEF-2794-BFFCF5B68CCC}"/>
              </a:ext>
            </a:extLst>
          </p:cNvPr>
          <p:cNvSpPr/>
          <p:nvPr/>
        </p:nvSpPr>
        <p:spPr>
          <a:xfrm>
            <a:off x="-1" y="593464"/>
            <a:ext cx="541429" cy="39979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210939-ECE5-0F1B-E222-A4E584BAA92D}"/>
              </a:ext>
            </a:extLst>
          </p:cNvPr>
          <p:cNvSpPr/>
          <p:nvPr/>
        </p:nvSpPr>
        <p:spPr>
          <a:xfrm>
            <a:off x="-1" y="3878737"/>
            <a:ext cx="541429" cy="39979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1B9DC-90EE-07BE-A1CB-9704005D6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518EF-D91C-8B63-7824-86568C1CA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72" y="137583"/>
            <a:ext cx="9132422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Traditional CAP Data Management Challenges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B64F65-8EAD-14A9-3207-301147D62D64}"/>
              </a:ext>
            </a:extLst>
          </p:cNvPr>
          <p:cNvSpPr txBox="1">
            <a:spLocks/>
          </p:cNvSpPr>
          <p:nvPr/>
        </p:nvSpPr>
        <p:spPr>
          <a:xfrm>
            <a:off x="686571" y="1493401"/>
            <a:ext cx="9799999" cy="4246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Could not scale </a:t>
            </a:r>
          </a:p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No audit trail, lineage, or governance</a:t>
            </a:r>
          </a:p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No cohesion among and between teams</a:t>
            </a:r>
          </a:p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No standardization and error-prone</a:t>
            </a:r>
          </a:p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Analytics in the cloud – ill-equipped for regulatory reporting</a:t>
            </a:r>
            <a:b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and time-series analysis</a:t>
            </a:r>
          </a:p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Lose out on substantial value from mastered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F80A5-15F7-2B8E-4AEE-25F533C5CDDE}"/>
              </a:ext>
            </a:extLst>
          </p:cNvPr>
          <p:cNvSpPr/>
          <p:nvPr/>
        </p:nvSpPr>
        <p:spPr>
          <a:xfrm>
            <a:off x="-1" y="593464"/>
            <a:ext cx="541429" cy="39979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7112-07D0-F9CB-B069-765BD8473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5F3F-A94F-8032-BBA6-8233688A1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56000"/>
            <a:ext cx="555502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Future is Now</a:t>
            </a:r>
          </a:p>
        </p:txBody>
      </p:sp>
    </p:spTree>
    <p:extLst>
      <p:ext uri="{BB962C8B-B14F-4D97-AF65-F5344CB8AC3E}">
        <p14:creationId xmlns:p14="http://schemas.microsoft.com/office/powerpoint/2010/main" val="37397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8CF0B-9A53-51F5-D01E-3DFADD1C0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71082B87-BE9C-2F16-4673-3B8FA33F39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1082B87-BE9C-2F16-4673-3B8FA33F39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7E0B3CA-2AFC-BB82-E764-A403DA018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99" y="-12969"/>
            <a:ext cx="11473225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Poll #2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569E193-CA22-C509-F6A0-8F04607594C7}"/>
              </a:ext>
            </a:extLst>
          </p:cNvPr>
          <p:cNvSpPr txBox="1">
            <a:spLocks/>
          </p:cNvSpPr>
          <p:nvPr/>
        </p:nvSpPr>
        <p:spPr>
          <a:xfrm>
            <a:off x="563199" y="980848"/>
            <a:ext cx="10409601" cy="5341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4200"/>
              </a:spcAft>
            </a:pPr>
            <a:r>
              <a:rPr lang="en-US" sz="2400" b="0" dirty="0">
                <a:solidFill>
                  <a:srgbClr val="264A8C"/>
                </a:solidFill>
                <a:latin typeface="+mn-lt"/>
              </a:rPr>
              <a:t>What is the biggest pain point you are currently experiencing with CAP data?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Establishing definitions and interlinking client, account, and product data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>
                <a:latin typeface="+mn-lt"/>
              </a:rPr>
              <a:t>Publishing </a:t>
            </a:r>
            <a:r>
              <a:rPr lang="en-US" sz="2400" b="0" dirty="0">
                <a:latin typeface="+mn-lt"/>
              </a:rPr>
              <a:t>client reports, analytics, factsheets, and reg reporting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Integrating with onboarding, CRM, accounting, and KYC systems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Handling and managing sensitive CAP data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Single version of truth and deduplication</a:t>
            </a:r>
          </a:p>
        </p:txBody>
      </p:sp>
    </p:spTree>
    <p:extLst>
      <p:ext uri="{BB962C8B-B14F-4D97-AF65-F5344CB8AC3E}">
        <p14:creationId xmlns:p14="http://schemas.microsoft.com/office/powerpoint/2010/main" val="37445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2D1BE-6E25-7D98-9481-0ACDFCC89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47071F4-CAC9-6FA9-D6A2-5D52E72BCDF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47071F4-CAC9-6FA9-D6A2-5D52E72BCD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E87151A-AC8A-06C4-F89B-F609EB30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99" y="-12969"/>
            <a:ext cx="11473225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New Way to Solve CAP Data Management Problems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8E23E96-5CE6-25AE-4FF9-C248B3F8C25F}"/>
              </a:ext>
            </a:extLst>
          </p:cNvPr>
          <p:cNvSpPr txBox="1">
            <a:spLocks/>
          </p:cNvSpPr>
          <p:nvPr/>
        </p:nvSpPr>
        <p:spPr>
          <a:xfrm>
            <a:off x="563199" y="2061029"/>
            <a:ext cx="10409601" cy="31786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Centralize the process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Bring together key stakeholders to collaborate and certify  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Establish a defined workflow to create and manage the product lifecycle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Utilize the power of the cloud </a:t>
            </a:r>
          </a:p>
        </p:txBody>
      </p:sp>
    </p:spTree>
    <p:extLst>
      <p:ext uri="{BB962C8B-B14F-4D97-AF65-F5344CB8AC3E}">
        <p14:creationId xmlns:p14="http://schemas.microsoft.com/office/powerpoint/2010/main" val="32439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D241E24-41AA-5D02-6346-903DE04C5FFF}"/>
              </a:ext>
            </a:extLst>
          </p:cNvPr>
          <p:cNvSpPr/>
          <p:nvPr/>
        </p:nvSpPr>
        <p:spPr>
          <a:xfrm>
            <a:off x="0" y="2739835"/>
            <a:ext cx="12191985" cy="3812509"/>
          </a:xfrm>
          <a:prstGeom prst="rect">
            <a:avLst/>
          </a:prstGeom>
          <a:solidFill>
            <a:srgbClr val="E0EA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Picture 2" descr="Free circuit board circuits trace illustration">
            <a:extLst>
              <a:ext uri="{FF2B5EF4-FFF2-40B4-BE49-F238E27FC236}">
                <a16:creationId xmlns:a16="http://schemas.microsoft.com/office/drawing/2014/main" id="{8C4954A1-7E2E-BCDD-0C91-4EBA4E45E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64"/>
          <a:stretch/>
        </p:blipFill>
        <p:spPr bwMode="auto">
          <a:xfrm>
            <a:off x="0" y="-19149"/>
            <a:ext cx="12192000" cy="111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4A079440-1151-3B09-2CA5-A0FD5E6A3433}"/>
              </a:ext>
            </a:extLst>
          </p:cNvPr>
          <p:cNvSpPr/>
          <p:nvPr/>
        </p:nvSpPr>
        <p:spPr>
          <a:xfrm>
            <a:off x="0" y="-7440"/>
            <a:ext cx="12192000" cy="1117005"/>
          </a:xfrm>
          <a:prstGeom prst="rect">
            <a:avLst/>
          </a:prstGeom>
          <a:solidFill>
            <a:srgbClr val="0021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05" name="Arrow: Pentagon 104">
            <a:extLst>
              <a:ext uri="{FF2B5EF4-FFF2-40B4-BE49-F238E27FC236}">
                <a16:creationId xmlns:a16="http://schemas.microsoft.com/office/drawing/2014/main" id="{5CB6C77A-374A-D6B1-BB0D-AC309D66F242}"/>
              </a:ext>
            </a:extLst>
          </p:cNvPr>
          <p:cNvSpPr/>
          <p:nvPr/>
        </p:nvSpPr>
        <p:spPr>
          <a:xfrm>
            <a:off x="460443" y="2906578"/>
            <a:ext cx="3831336" cy="337356"/>
          </a:xfrm>
          <a:prstGeom prst="homePlate">
            <a:avLst/>
          </a:prstGeom>
          <a:solidFill>
            <a:srgbClr val="002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Business Problem </a:t>
            </a:r>
          </a:p>
        </p:txBody>
      </p:sp>
      <p:sp>
        <p:nvSpPr>
          <p:cNvPr id="106" name="Arrow: Chevron 105">
            <a:extLst>
              <a:ext uri="{FF2B5EF4-FFF2-40B4-BE49-F238E27FC236}">
                <a16:creationId xmlns:a16="http://schemas.microsoft.com/office/drawing/2014/main" id="{7E687604-BA59-E3CD-E9F4-75294EA727C3}"/>
              </a:ext>
            </a:extLst>
          </p:cNvPr>
          <p:cNvSpPr/>
          <p:nvPr/>
        </p:nvSpPr>
        <p:spPr>
          <a:xfrm>
            <a:off x="4229276" y="2905606"/>
            <a:ext cx="3829460" cy="338328"/>
          </a:xfrm>
          <a:prstGeom prst="chevron">
            <a:avLst/>
          </a:prstGeom>
          <a:solidFill>
            <a:srgbClr val="E8B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0021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Cloud-Based Product Solution</a:t>
            </a:r>
          </a:p>
        </p:txBody>
      </p:sp>
      <p:sp>
        <p:nvSpPr>
          <p:cNvPr id="107" name="Arrow: Chevron 106">
            <a:extLst>
              <a:ext uri="{FF2B5EF4-FFF2-40B4-BE49-F238E27FC236}">
                <a16:creationId xmlns:a16="http://schemas.microsoft.com/office/drawing/2014/main" id="{ACA2CD39-31B0-CDD1-750E-9A97DCAD8387}"/>
              </a:ext>
            </a:extLst>
          </p:cNvPr>
          <p:cNvSpPr/>
          <p:nvPr/>
        </p:nvSpPr>
        <p:spPr>
          <a:xfrm>
            <a:off x="7984323" y="2905606"/>
            <a:ext cx="3829460" cy="338328"/>
          </a:xfrm>
          <a:prstGeom prst="chevron">
            <a:avLst/>
          </a:prstGeom>
          <a:solidFill>
            <a:srgbClr val="002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Benefits Realized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B60D614-A703-DF3D-3D30-06A28C46AB3C}"/>
              </a:ext>
            </a:extLst>
          </p:cNvPr>
          <p:cNvSpPr/>
          <p:nvPr/>
        </p:nvSpPr>
        <p:spPr>
          <a:xfrm>
            <a:off x="7997299" y="1136704"/>
            <a:ext cx="3816484" cy="1612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 anchorCtr="0"/>
          <a:lstStyle/>
          <a:p>
            <a:pPr marL="0" lvl="1" defTabSz="298448" eaLnBrk="0" hangingPunct="0">
              <a:spcAft>
                <a:spcPts val="300"/>
              </a:spcAft>
              <a:buClr>
                <a:srgbClr val="464F67"/>
              </a:buClr>
              <a:buSzPct val="100000"/>
              <a:defRPr/>
            </a:pPr>
            <a:r>
              <a:rPr lang="en-US" sz="1600" b="1" kern="0" dirty="0">
                <a:solidFill>
                  <a:srgbClr val="00215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Products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D66D59F-5F85-40BC-BA54-042303E94DDD}"/>
              </a:ext>
            </a:extLst>
          </p:cNvPr>
          <p:cNvSpPr txBox="1">
            <a:spLocks/>
          </p:cNvSpPr>
          <p:nvPr/>
        </p:nvSpPr>
        <p:spPr>
          <a:xfrm>
            <a:off x="330741" y="233007"/>
            <a:ext cx="7710487" cy="755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Fund Company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BF6BE-1BA5-8A85-E5F6-D60B88F250EB}"/>
              </a:ext>
            </a:extLst>
          </p:cNvPr>
          <p:cNvSpPr/>
          <p:nvPr/>
        </p:nvSpPr>
        <p:spPr>
          <a:xfrm>
            <a:off x="350947" y="1382720"/>
            <a:ext cx="5320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298448" eaLnBrk="0" hangingPunct="0">
              <a:spcAft>
                <a:spcPts val="600"/>
              </a:spcAft>
              <a:buClr>
                <a:srgbClr val="464F67"/>
              </a:buClr>
              <a:buSzPct val="100000"/>
              <a:defRPr/>
            </a:pPr>
            <a:r>
              <a:rPr lang="en-US" b="1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Client Profile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Top 10 Fund Company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Product master and client master currently in use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B779E24-DAA8-8C18-54D2-AC7E21A24257}"/>
              </a:ext>
            </a:extLst>
          </p:cNvPr>
          <p:cNvSpPr/>
          <p:nvPr/>
        </p:nvSpPr>
        <p:spPr>
          <a:xfrm>
            <a:off x="460442" y="3314181"/>
            <a:ext cx="3664085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No central product master – source of truth for product information existed in Excel spreadsheets and/or Word documents 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Multiple sources without a central repository made data scattered and unreliable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No data audit capabilities 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Operational inefficiency when launching new products and servicing clients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34EC91A-93A5-38ED-FC8D-BA2F60AB40CE}"/>
              </a:ext>
            </a:extLst>
          </p:cNvPr>
          <p:cNvSpPr/>
          <p:nvPr/>
        </p:nvSpPr>
        <p:spPr>
          <a:xfrm>
            <a:off x="4229276" y="3314181"/>
            <a:ext cx="366327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All identifiers, attributes, and metadata required to launch a product housed in one controlled, centralized database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High quality, validated and managed data accessible to both people and systems who need it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Effective cross-functional governance, data management, and data quality processes to ensure accuracy, consistency, timeliness, and integrity </a:t>
            </a:r>
            <a:b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of data assets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9B1AFB1-E267-96BB-D188-D22ED4582230}"/>
              </a:ext>
            </a:extLst>
          </p:cNvPr>
          <p:cNvSpPr/>
          <p:nvPr/>
        </p:nvSpPr>
        <p:spPr>
          <a:xfrm>
            <a:off x="7997299" y="3314181"/>
            <a:ext cx="366327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Reduction of regulatory risk, operational siloes, and inconsistencies in master data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Reduced duplication of meta data management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Reduced complexity, cost, and </a:t>
            </a:r>
            <a:b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time-to-access and use data assets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Efficient integration and consumption </a:t>
            </a:r>
            <a:b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of master data assets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Enhanced time-to-market and client satisfaction</a:t>
            </a:r>
          </a:p>
          <a:p>
            <a:pPr marL="0" lvl="1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defRPr/>
            </a:pPr>
            <a:r>
              <a:rPr lang="en-US" sz="1100" i="1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Anticipated 50% reduction in internal effort-to-market </a:t>
            </a:r>
            <a:br>
              <a:rPr lang="en-US" sz="1100" i="1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100" i="1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for new product launches*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D3DB50-C651-588D-8953-7D5AB16922A1}"/>
              </a:ext>
            </a:extLst>
          </p:cNvPr>
          <p:cNvGrpSpPr/>
          <p:nvPr/>
        </p:nvGrpSpPr>
        <p:grpSpPr>
          <a:xfrm>
            <a:off x="4176409" y="3282781"/>
            <a:ext cx="3768833" cy="2970042"/>
            <a:chOff x="4176409" y="3429000"/>
            <a:chExt cx="3768833" cy="2563238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B4E36D9-5674-E41F-677C-69AFAAE9E534}"/>
                </a:ext>
              </a:extLst>
            </p:cNvPr>
            <p:cNvCxnSpPr>
              <a:cxnSpLocks/>
            </p:cNvCxnSpPr>
            <p:nvPr/>
          </p:nvCxnSpPr>
          <p:spPr>
            <a:xfrm>
              <a:off x="4176409" y="3429000"/>
              <a:ext cx="0" cy="256323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FDC5606-C949-CEDB-716E-EFFF57D6D35F}"/>
                </a:ext>
              </a:extLst>
            </p:cNvPr>
            <p:cNvCxnSpPr>
              <a:cxnSpLocks/>
            </p:cNvCxnSpPr>
            <p:nvPr/>
          </p:nvCxnSpPr>
          <p:spPr>
            <a:xfrm>
              <a:off x="7945242" y="3429000"/>
              <a:ext cx="0" cy="256323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F23C18-0F24-0B6C-438C-2812CA532D0E}"/>
              </a:ext>
            </a:extLst>
          </p:cNvPr>
          <p:cNvCxnSpPr>
            <a:cxnSpLocks/>
          </p:cNvCxnSpPr>
          <p:nvPr/>
        </p:nvCxnSpPr>
        <p:spPr>
          <a:xfrm>
            <a:off x="-18960" y="1109565"/>
            <a:ext cx="12214892" cy="0"/>
          </a:xfrm>
          <a:prstGeom prst="line">
            <a:avLst/>
          </a:prstGeom>
          <a:ln w="38100">
            <a:solidFill>
              <a:srgbClr val="E8B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6636C-8617-01D4-C1B4-D376777BAE42}"/>
              </a:ext>
            </a:extLst>
          </p:cNvPr>
          <p:cNvSpPr/>
          <p:nvPr/>
        </p:nvSpPr>
        <p:spPr>
          <a:xfrm>
            <a:off x="354336" y="6276220"/>
            <a:ext cx="5859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>
              <a:spcBef>
                <a:spcPts val="300"/>
              </a:spcBef>
              <a:spcAft>
                <a:spcPts val="300"/>
              </a:spcAft>
              <a:buClr>
                <a:srgbClr val="464F67"/>
              </a:buClr>
              <a:buSzPct val="100000"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*Internal estimates </a:t>
            </a:r>
            <a:r>
              <a:rPr lang="en-US" sz="1100" i="1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based on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experience with projects of a similar scope. Results</a:t>
            </a:r>
            <a:r>
              <a:rPr lang="en-US" sz="1100" i="1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may vary.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F6BA5C-95D9-85BC-A7C4-B2C88D8CEDA5}"/>
              </a:ext>
            </a:extLst>
          </p:cNvPr>
          <p:cNvCxnSpPr>
            <a:cxnSpLocks/>
          </p:cNvCxnSpPr>
          <p:nvPr/>
        </p:nvCxnSpPr>
        <p:spPr>
          <a:xfrm>
            <a:off x="-22907" y="2746579"/>
            <a:ext cx="12214892" cy="0"/>
          </a:xfrm>
          <a:prstGeom prst="line">
            <a:avLst/>
          </a:prstGeom>
          <a:ln w="38100">
            <a:solidFill>
              <a:srgbClr val="E8B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57B6ED-09F8-527E-58CE-7D397BFF92BD}"/>
              </a:ext>
            </a:extLst>
          </p:cNvPr>
          <p:cNvCxnSpPr>
            <a:cxnSpLocks/>
          </p:cNvCxnSpPr>
          <p:nvPr/>
        </p:nvCxnSpPr>
        <p:spPr>
          <a:xfrm>
            <a:off x="-22907" y="6567162"/>
            <a:ext cx="12214892" cy="0"/>
          </a:xfrm>
          <a:prstGeom prst="line">
            <a:avLst/>
          </a:prstGeom>
          <a:ln w="38100">
            <a:solidFill>
              <a:srgbClr val="E8B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CED503-8D9B-7EBF-562D-13B63CD87F73}"/>
              </a:ext>
            </a:extLst>
          </p:cNvPr>
          <p:cNvGrpSpPr/>
          <p:nvPr/>
        </p:nvGrpSpPr>
        <p:grpSpPr>
          <a:xfrm>
            <a:off x="8332495" y="1672244"/>
            <a:ext cx="723467" cy="899356"/>
            <a:chOff x="7766134" y="3852852"/>
            <a:chExt cx="1189783" cy="147904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F2B5D6-80F2-5F39-6782-A6DE6FF76615}"/>
                </a:ext>
              </a:extLst>
            </p:cNvPr>
            <p:cNvSpPr txBox="1"/>
            <p:nvPr/>
          </p:nvSpPr>
          <p:spPr>
            <a:xfrm>
              <a:off x="7766134" y="4724507"/>
              <a:ext cx="1189783" cy="607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002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Model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4C1B5A6-EE4C-54D3-5296-2A7869C6286D}"/>
                </a:ext>
              </a:extLst>
            </p:cNvPr>
            <p:cNvSpPr/>
            <p:nvPr/>
          </p:nvSpPr>
          <p:spPr>
            <a:xfrm>
              <a:off x="7911830" y="3852852"/>
              <a:ext cx="900752" cy="900752"/>
            </a:xfrm>
            <a:prstGeom prst="ellipse">
              <a:avLst/>
            </a:prstGeom>
            <a:solidFill>
              <a:srgbClr val="0021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C3EAF12-C6ED-AE7A-6B50-E61A57987E43}"/>
              </a:ext>
            </a:extLst>
          </p:cNvPr>
          <p:cNvGrpSpPr/>
          <p:nvPr/>
        </p:nvGrpSpPr>
        <p:grpSpPr>
          <a:xfrm>
            <a:off x="9231660" y="1672244"/>
            <a:ext cx="723467" cy="899356"/>
            <a:chOff x="8978744" y="1627757"/>
            <a:chExt cx="723467" cy="899356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AD3B094-5362-7210-4F32-C56443708F75}"/>
                </a:ext>
              </a:extLst>
            </p:cNvPr>
            <p:cNvSpPr txBox="1"/>
            <p:nvPr/>
          </p:nvSpPr>
          <p:spPr>
            <a:xfrm>
              <a:off x="8978744" y="2157781"/>
              <a:ext cx="723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002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Entity</a:t>
              </a:r>
              <a:br>
                <a:rPr lang="en-GB" sz="900" dirty="0">
                  <a:solidFill>
                    <a:srgbClr val="002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dirty="0">
                  <a:solidFill>
                    <a:srgbClr val="002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Master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1FFF04E-5242-6533-9925-2B3783FC1EE8}"/>
                </a:ext>
              </a:extLst>
            </p:cNvPr>
            <p:cNvSpPr/>
            <p:nvPr/>
          </p:nvSpPr>
          <p:spPr>
            <a:xfrm>
              <a:off x="9067337" y="1627757"/>
              <a:ext cx="547717" cy="547717"/>
            </a:xfrm>
            <a:prstGeom prst="ellipse">
              <a:avLst/>
            </a:prstGeom>
            <a:solidFill>
              <a:srgbClr val="0021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AD594E5-046D-F809-341D-72F1BAF3A8BD}"/>
              </a:ext>
            </a:extLst>
          </p:cNvPr>
          <p:cNvGrpSpPr/>
          <p:nvPr/>
        </p:nvGrpSpPr>
        <p:grpSpPr>
          <a:xfrm>
            <a:off x="10047688" y="1672244"/>
            <a:ext cx="899166" cy="899356"/>
            <a:chOff x="9794772" y="1627757"/>
            <a:chExt cx="899166" cy="899356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E037BC0-0AFD-0514-21CD-69C2BFDC6A82}"/>
                </a:ext>
              </a:extLst>
            </p:cNvPr>
            <p:cNvSpPr txBox="1"/>
            <p:nvPr/>
          </p:nvSpPr>
          <p:spPr>
            <a:xfrm>
              <a:off x="9794772" y="2157781"/>
              <a:ext cx="899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002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Customer</a:t>
              </a:r>
              <a:br>
                <a:rPr lang="en-GB" sz="900" dirty="0">
                  <a:solidFill>
                    <a:srgbClr val="002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dirty="0">
                  <a:solidFill>
                    <a:srgbClr val="002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Master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3F33A07-F802-140B-84DE-E680E3205676}"/>
                </a:ext>
              </a:extLst>
            </p:cNvPr>
            <p:cNvSpPr/>
            <p:nvPr/>
          </p:nvSpPr>
          <p:spPr>
            <a:xfrm>
              <a:off x="9966502" y="1627757"/>
              <a:ext cx="547717" cy="547717"/>
            </a:xfrm>
            <a:prstGeom prst="ellipse">
              <a:avLst/>
            </a:prstGeom>
            <a:solidFill>
              <a:srgbClr val="0021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BA59E00-4D81-AEE8-C326-2045AA6E1C05}"/>
              </a:ext>
            </a:extLst>
          </p:cNvPr>
          <p:cNvGrpSpPr/>
          <p:nvPr/>
        </p:nvGrpSpPr>
        <p:grpSpPr>
          <a:xfrm>
            <a:off x="10949383" y="1672244"/>
            <a:ext cx="899166" cy="899356"/>
            <a:chOff x="10696467" y="1627757"/>
            <a:chExt cx="899166" cy="89935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F1B855-F90B-9970-D412-BB244E1E0899}"/>
                </a:ext>
              </a:extLst>
            </p:cNvPr>
            <p:cNvSpPr txBox="1"/>
            <p:nvPr/>
          </p:nvSpPr>
          <p:spPr>
            <a:xfrm>
              <a:off x="10696467" y="2157781"/>
              <a:ext cx="899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002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 Master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81F8057-CA8B-B666-BF87-4D4A13CADC31}"/>
                </a:ext>
              </a:extLst>
            </p:cNvPr>
            <p:cNvSpPr/>
            <p:nvPr/>
          </p:nvSpPr>
          <p:spPr>
            <a:xfrm>
              <a:off x="10865668" y="1627757"/>
              <a:ext cx="547717" cy="547717"/>
            </a:xfrm>
            <a:prstGeom prst="ellipse">
              <a:avLst/>
            </a:prstGeom>
            <a:solidFill>
              <a:srgbClr val="0021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8" name="Picture 2" descr="Data Model Icons - Free SVG &amp; PNG Data Model Images - Noun Project">
            <a:extLst>
              <a:ext uri="{FF2B5EF4-FFF2-40B4-BE49-F238E27FC236}">
                <a16:creationId xmlns:a16="http://schemas.microsoft.com/office/drawing/2014/main" id="{6822B7E2-4AF0-31FA-3D05-67CDEA137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103" y="1800080"/>
            <a:ext cx="342250" cy="34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entity organizational unit&quot; Icon - Download for free – Iconduck">
            <a:extLst>
              <a:ext uri="{FF2B5EF4-FFF2-40B4-BE49-F238E27FC236}">
                <a16:creationId xmlns:a16="http://schemas.microsoft.com/office/drawing/2014/main" id="{81DA9386-0E98-0E44-881F-B22CD1BED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982" y="1818176"/>
            <a:ext cx="280821" cy="28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Graphic 85" descr="Continuous Improvement outline">
            <a:extLst>
              <a:ext uri="{FF2B5EF4-FFF2-40B4-BE49-F238E27FC236}">
                <a16:creationId xmlns:a16="http://schemas.microsoft.com/office/drawing/2014/main" id="{5DA151DF-1E4D-9468-7FD8-FF82213D6A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85747" y="1750855"/>
            <a:ext cx="413389" cy="413389"/>
          </a:xfrm>
          <a:prstGeom prst="rect">
            <a:avLst/>
          </a:prstGeom>
        </p:spPr>
      </p:pic>
      <p:pic>
        <p:nvPicPr>
          <p:cNvPr id="88" name="Picture 12" descr="Master Data Management | Organize &amp; Track Unstructured Data with MDM">
            <a:extLst>
              <a:ext uri="{FF2B5EF4-FFF2-40B4-BE49-F238E27FC236}">
                <a16:creationId xmlns:a16="http://schemas.microsoft.com/office/drawing/2014/main" id="{2861173D-3FA8-95A3-A459-BC08F591D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638" y="1824661"/>
            <a:ext cx="280115" cy="2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86ADB0-CD02-3704-200B-EC44C83C69A1}"/>
              </a:ext>
            </a:extLst>
          </p:cNvPr>
          <p:cNvCxnSpPr>
            <a:cxnSpLocks/>
          </p:cNvCxnSpPr>
          <p:nvPr/>
        </p:nvCxnSpPr>
        <p:spPr>
          <a:xfrm>
            <a:off x="7945242" y="1212209"/>
            <a:ext cx="0" cy="147245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0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8EDFD4F-2A8E-B7D9-9BBB-1F9133D0F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C4C620C-2C08-5D6A-D881-DF3BD5559D3D}"/>
              </a:ext>
            </a:extLst>
          </p:cNvPr>
          <p:cNvSpPr/>
          <p:nvPr/>
        </p:nvSpPr>
        <p:spPr>
          <a:xfrm>
            <a:off x="0" y="2739835"/>
            <a:ext cx="12191985" cy="3812509"/>
          </a:xfrm>
          <a:prstGeom prst="rect">
            <a:avLst/>
          </a:prstGeom>
          <a:solidFill>
            <a:srgbClr val="E0EA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Picture 2" descr="Free circuit board circuits trace illustration">
            <a:extLst>
              <a:ext uri="{FF2B5EF4-FFF2-40B4-BE49-F238E27FC236}">
                <a16:creationId xmlns:a16="http://schemas.microsoft.com/office/drawing/2014/main" id="{68C22CF9-6DFF-41FD-E401-077EE1EC2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64"/>
          <a:stretch/>
        </p:blipFill>
        <p:spPr bwMode="auto">
          <a:xfrm>
            <a:off x="0" y="-19149"/>
            <a:ext cx="12192000" cy="111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821B1D9E-7ED0-ED2E-6430-38FB4A34BBC1}"/>
              </a:ext>
            </a:extLst>
          </p:cNvPr>
          <p:cNvSpPr/>
          <p:nvPr/>
        </p:nvSpPr>
        <p:spPr>
          <a:xfrm>
            <a:off x="0" y="-7440"/>
            <a:ext cx="12192000" cy="1117005"/>
          </a:xfrm>
          <a:prstGeom prst="rect">
            <a:avLst/>
          </a:prstGeom>
          <a:solidFill>
            <a:srgbClr val="0021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05" name="Arrow: Pentagon 104">
            <a:extLst>
              <a:ext uri="{FF2B5EF4-FFF2-40B4-BE49-F238E27FC236}">
                <a16:creationId xmlns:a16="http://schemas.microsoft.com/office/drawing/2014/main" id="{B2C7F88B-36B6-AA1B-38BC-F7C310C31DD2}"/>
              </a:ext>
            </a:extLst>
          </p:cNvPr>
          <p:cNvSpPr/>
          <p:nvPr/>
        </p:nvSpPr>
        <p:spPr>
          <a:xfrm>
            <a:off x="460443" y="2906578"/>
            <a:ext cx="3831336" cy="337356"/>
          </a:xfrm>
          <a:prstGeom prst="homePlate">
            <a:avLst/>
          </a:prstGeom>
          <a:solidFill>
            <a:srgbClr val="002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Business Problem </a:t>
            </a:r>
          </a:p>
        </p:txBody>
      </p:sp>
      <p:sp>
        <p:nvSpPr>
          <p:cNvPr id="106" name="Arrow: Chevron 105">
            <a:extLst>
              <a:ext uri="{FF2B5EF4-FFF2-40B4-BE49-F238E27FC236}">
                <a16:creationId xmlns:a16="http://schemas.microsoft.com/office/drawing/2014/main" id="{80F64061-CE6C-34E6-1866-7ABE105E9236}"/>
              </a:ext>
            </a:extLst>
          </p:cNvPr>
          <p:cNvSpPr/>
          <p:nvPr/>
        </p:nvSpPr>
        <p:spPr>
          <a:xfrm>
            <a:off x="4229276" y="2905606"/>
            <a:ext cx="3829460" cy="338328"/>
          </a:xfrm>
          <a:prstGeom prst="chevron">
            <a:avLst/>
          </a:prstGeom>
          <a:solidFill>
            <a:srgbClr val="E8B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0021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Cloud-Based Product Solution</a:t>
            </a:r>
          </a:p>
        </p:txBody>
      </p:sp>
      <p:sp>
        <p:nvSpPr>
          <p:cNvPr id="107" name="Arrow: Chevron 106">
            <a:extLst>
              <a:ext uri="{FF2B5EF4-FFF2-40B4-BE49-F238E27FC236}">
                <a16:creationId xmlns:a16="http://schemas.microsoft.com/office/drawing/2014/main" id="{ED092523-5B4F-435C-3281-F5C30354EF73}"/>
              </a:ext>
            </a:extLst>
          </p:cNvPr>
          <p:cNvSpPr/>
          <p:nvPr/>
        </p:nvSpPr>
        <p:spPr>
          <a:xfrm>
            <a:off x="7984323" y="2905606"/>
            <a:ext cx="3829460" cy="338328"/>
          </a:xfrm>
          <a:prstGeom prst="chevron">
            <a:avLst/>
          </a:prstGeom>
          <a:solidFill>
            <a:srgbClr val="002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Benefits Realized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4E9F478-8962-9384-6F2A-7438390F207B}"/>
              </a:ext>
            </a:extLst>
          </p:cNvPr>
          <p:cNvSpPr/>
          <p:nvPr/>
        </p:nvSpPr>
        <p:spPr>
          <a:xfrm>
            <a:off x="7997299" y="1136704"/>
            <a:ext cx="3816484" cy="1612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 anchorCtr="0"/>
          <a:lstStyle/>
          <a:p>
            <a:pPr marL="0" lvl="1" defTabSz="298448" eaLnBrk="0" hangingPunct="0">
              <a:spcAft>
                <a:spcPts val="300"/>
              </a:spcAft>
              <a:buClr>
                <a:srgbClr val="464F67"/>
              </a:buClr>
              <a:buSzPct val="100000"/>
              <a:defRPr/>
            </a:pPr>
            <a:r>
              <a:rPr lang="en-US" sz="1600" b="1" kern="0" dirty="0">
                <a:solidFill>
                  <a:srgbClr val="00215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Products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1FF03BE-FEA5-5664-8B29-3EE9CC0A50E0}"/>
              </a:ext>
            </a:extLst>
          </p:cNvPr>
          <p:cNvSpPr txBox="1">
            <a:spLocks/>
          </p:cNvSpPr>
          <p:nvPr/>
        </p:nvSpPr>
        <p:spPr>
          <a:xfrm>
            <a:off x="330741" y="233007"/>
            <a:ext cx="7710487" cy="755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 Fund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96F948-71CD-076E-F1F0-D1D7FD3314A3}"/>
              </a:ext>
            </a:extLst>
          </p:cNvPr>
          <p:cNvSpPr/>
          <p:nvPr/>
        </p:nvSpPr>
        <p:spPr>
          <a:xfrm>
            <a:off x="350947" y="1382720"/>
            <a:ext cx="532018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298448" eaLnBrk="0" hangingPunct="0">
              <a:spcAft>
                <a:spcPts val="600"/>
              </a:spcAft>
              <a:buClr>
                <a:srgbClr val="464F67"/>
              </a:buClr>
              <a:buSzPct val="100000"/>
              <a:defRPr/>
            </a:pPr>
            <a:r>
              <a:rPr lang="en-US" b="1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Client Profile</a:t>
            </a:r>
          </a:p>
          <a:p>
            <a:pPr marL="0" lvl="1" defTabSz="298448" eaLnBrk="0" hangingPunct="0">
              <a:spcAft>
                <a:spcPts val="600"/>
              </a:spcAft>
              <a:buClr>
                <a:srgbClr val="002151"/>
              </a:buClr>
              <a:buSzPct val="100000"/>
              <a:defRPr/>
            </a:pPr>
            <a:r>
              <a:rPr lang="en-US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Privately owned investment management firm with over $175 billion in assets under management.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9F513A6-174B-536C-46E3-339DC0C98E4E}"/>
              </a:ext>
            </a:extLst>
          </p:cNvPr>
          <p:cNvSpPr/>
          <p:nvPr/>
        </p:nvSpPr>
        <p:spPr>
          <a:xfrm>
            <a:off x="460442" y="3314181"/>
            <a:ext cx="3664085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Legacy applications-built decades ago </a:t>
            </a:r>
            <a:b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do not support new product launches </a:t>
            </a:r>
            <a:b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and enhancements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No data governance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Decentralized product reference data, everyone managing their own systems with manual updates leading to challenges in reporting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Challenge in distributing data to websites, marketing materials, factsheets, BI and client reporting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BE77F02-F4A3-4DB5-A89B-B157BA835728}"/>
              </a:ext>
            </a:extLst>
          </p:cNvPr>
          <p:cNvSpPr/>
          <p:nvPr/>
        </p:nvSpPr>
        <p:spPr>
          <a:xfrm>
            <a:off x="7997299" y="3314181"/>
            <a:ext cx="36632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Centralized data hub for enterprise product reference data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Systematic approach for onboarding new products </a:t>
            </a:r>
            <a:b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and data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Established data governance, data lineage, data dictionary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Empower business users for self service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Set foundation to retire legacy applications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Scalable and robust solution enabling operational efficiencies and automation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Net operating cost decreased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346EF6-5D95-4916-8B0B-BFD7C2C8CA87}"/>
              </a:ext>
            </a:extLst>
          </p:cNvPr>
          <p:cNvGrpSpPr/>
          <p:nvPr/>
        </p:nvGrpSpPr>
        <p:grpSpPr>
          <a:xfrm>
            <a:off x="4176409" y="3282781"/>
            <a:ext cx="3768833" cy="3139320"/>
            <a:chOff x="4176409" y="3429000"/>
            <a:chExt cx="3768833" cy="2563238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5A927A8-90F6-AE57-94B0-4278AE1BC704}"/>
                </a:ext>
              </a:extLst>
            </p:cNvPr>
            <p:cNvCxnSpPr>
              <a:cxnSpLocks/>
            </p:cNvCxnSpPr>
            <p:nvPr/>
          </p:nvCxnSpPr>
          <p:spPr>
            <a:xfrm>
              <a:off x="4176409" y="3429000"/>
              <a:ext cx="0" cy="256323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63B7193-8D36-5992-F543-AE07D1F76A34}"/>
                </a:ext>
              </a:extLst>
            </p:cNvPr>
            <p:cNvCxnSpPr>
              <a:cxnSpLocks/>
            </p:cNvCxnSpPr>
            <p:nvPr/>
          </p:nvCxnSpPr>
          <p:spPr>
            <a:xfrm>
              <a:off x="7945242" y="3429000"/>
              <a:ext cx="0" cy="256323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FC66A1-B62C-ADAE-271E-7FD10AE18F14}"/>
              </a:ext>
            </a:extLst>
          </p:cNvPr>
          <p:cNvCxnSpPr>
            <a:cxnSpLocks/>
          </p:cNvCxnSpPr>
          <p:nvPr/>
        </p:nvCxnSpPr>
        <p:spPr>
          <a:xfrm>
            <a:off x="-18960" y="1109565"/>
            <a:ext cx="12214892" cy="0"/>
          </a:xfrm>
          <a:prstGeom prst="line">
            <a:avLst/>
          </a:prstGeom>
          <a:ln w="38100">
            <a:solidFill>
              <a:srgbClr val="E8B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EA9299-1DE7-D4CE-7EB5-B589A1777E08}"/>
              </a:ext>
            </a:extLst>
          </p:cNvPr>
          <p:cNvCxnSpPr>
            <a:cxnSpLocks/>
          </p:cNvCxnSpPr>
          <p:nvPr/>
        </p:nvCxnSpPr>
        <p:spPr>
          <a:xfrm>
            <a:off x="-22907" y="2746579"/>
            <a:ext cx="12214892" cy="0"/>
          </a:xfrm>
          <a:prstGeom prst="line">
            <a:avLst/>
          </a:prstGeom>
          <a:ln w="38100">
            <a:solidFill>
              <a:srgbClr val="E8B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E69A93-AC2E-A0DF-FD2C-45B9382CF9A8}"/>
              </a:ext>
            </a:extLst>
          </p:cNvPr>
          <p:cNvCxnSpPr>
            <a:cxnSpLocks/>
          </p:cNvCxnSpPr>
          <p:nvPr/>
        </p:nvCxnSpPr>
        <p:spPr>
          <a:xfrm>
            <a:off x="-22907" y="6567162"/>
            <a:ext cx="12214892" cy="0"/>
          </a:xfrm>
          <a:prstGeom prst="line">
            <a:avLst/>
          </a:prstGeom>
          <a:ln w="38100">
            <a:solidFill>
              <a:srgbClr val="E8B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13B0BE-4106-16B5-EECF-468ED3B386A4}"/>
              </a:ext>
            </a:extLst>
          </p:cNvPr>
          <p:cNvGrpSpPr/>
          <p:nvPr/>
        </p:nvGrpSpPr>
        <p:grpSpPr>
          <a:xfrm>
            <a:off x="9086700" y="1672244"/>
            <a:ext cx="1784985" cy="899356"/>
            <a:chOff x="9086700" y="1672244"/>
            <a:chExt cx="1784985" cy="8993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C0C938-4867-5FD7-5EC8-2BBBCBE64F05}"/>
                </a:ext>
              </a:extLst>
            </p:cNvPr>
            <p:cNvGrpSpPr/>
            <p:nvPr/>
          </p:nvGrpSpPr>
          <p:grpSpPr>
            <a:xfrm>
              <a:off x="9086700" y="1672244"/>
              <a:ext cx="899166" cy="899356"/>
              <a:chOff x="10696467" y="1627757"/>
              <a:chExt cx="899166" cy="89935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6FAC4A-3453-EEBE-F680-2DD3B997C631}"/>
                  </a:ext>
                </a:extLst>
              </p:cNvPr>
              <p:cNvSpPr txBox="1"/>
              <p:nvPr/>
            </p:nvSpPr>
            <p:spPr>
              <a:xfrm>
                <a:off x="10696467" y="2157781"/>
                <a:ext cx="899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</a:t>
                </a:r>
                <a:b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Master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2B9AF83-D1A7-3822-D264-F3D4656A02D1}"/>
                  </a:ext>
                </a:extLst>
              </p:cNvPr>
              <p:cNvSpPr/>
              <p:nvPr/>
            </p:nvSpPr>
            <p:spPr>
              <a:xfrm>
                <a:off x="10865668" y="1627757"/>
                <a:ext cx="547717" cy="547717"/>
              </a:xfrm>
              <a:prstGeom prst="ellipse">
                <a:avLst/>
              </a:prstGeom>
              <a:solidFill>
                <a:srgbClr val="0021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548AE3-FBDD-3A3C-B806-D1AAA6EE0722}"/>
                </a:ext>
              </a:extLst>
            </p:cNvPr>
            <p:cNvGrpSpPr/>
            <p:nvPr/>
          </p:nvGrpSpPr>
          <p:grpSpPr>
            <a:xfrm>
              <a:off x="10077184" y="1672244"/>
              <a:ext cx="794501" cy="899356"/>
              <a:chOff x="8939834" y="1627757"/>
              <a:chExt cx="794501" cy="89935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E35482-03A2-08DF-DB56-530146696C08}"/>
                  </a:ext>
                </a:extLst>
              </p:cNvPr>
              <p:cNvSpPr txBox="1"/>
              <p:nvPr/>
            </p:nvSpPr>
            <p:spPr>
              <a:xfrm>
                <a:off x="8939834" y="2157781"/>
                <a:ext cx="7945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Account</a:t>
                </a:r>
                <a:b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Master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6E21F88-C066-0B18-9F33-31BAC789FCA7}"/>
                  </a:ext>
                </a:extLst>
              </p:cNvPr>
              <p:cNvSpPr/>
              <p:nvPr/>
            </p:nvSpPr>
            <p:spPr>
              <a:xfrm>
                <a:off x="9067337" y="1627757"/>
                <a:ext cx="547717" cy="547717"/>
              </a:xfrm>
              <a:prstGeom prst="ellipse">
                <a:avLst/>
              </a:prstGeom>
              <a:solidFill>
                <a:srgbClr val="0021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Graphic 11" descr="Continuous Improvement outline">
              <a:extLst>
                <a:ext uri="{FF2B5EF4-FFF2-40B4-BE49-F238E27FC236}">
                  <a16:creationId xmlns:a16="http://schemas.microsoft.com/office/drawing/2014/main" id="{0FAA7410-0B18-FCE7-A514-9F336B802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20318" y="1750855"/>
              <a:ext cx="413389" cy="413389"/>
            </a:xfrm>
            <a:prstGeom prst="rect">
              <a:avLst/>
            </a:prstGeom>
          </p:spPr>
        </p:pic>
        <p:pic>
          <p:nvPicPr>
            <p:cNvPr id="14" name="Picture 12" descr="Master Data Management | Organize &amp; Track Unstructured Data with MDM">
              <a:extLst>
                <a:ext uri="{FF2B5EF4-FFF2-40B4-BE49-F238E27FC236}">
                  <a16:creationId xmlns:a16="http://schemas.microsoft.com/office/drawing/2014/main" id="{3FA63D33-4195-2CC8-9031-688410D8B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7891" y="1824661"/>
              <a:ext cx="280115" cy="28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CEDE2C-2072-A368-369A-2D21A1B6033C}"/>
              </a:ext>
            </a:extLst>
          </p:cNvPr>
          <p:cNvCxnSpPr>
            <a:cxnSpLocks/>
          </p:cNvCxnSpPr>
          <p:nvPr/>
        </p:nvCxnSpPr>
        <p:spPr>
          <a:xfrm>
            <a:off x="7945242" y="1212209"/>
            <a:ext cx="0" cy="147245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4E87B7F-F888-1F39-0178-4947AF190DFD}"/>
              </a:ext>
            </a:extLst>
          </p:cNvPr>
          <p:cNvSpPr/>
          <p:nvPr/>
        </p:nvSpPr>
        <p:spPr>
          <a:xfrm>
            <a:off x="4229912" y="3279274"/>
            <a:ext cx="366327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lvl="1" indent="-117475" defTabSz="298448" eaLnBrk="0" hangingPunct="0"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  <a:sym typeface="Calibri"/>
              </a:rPr>
              <a:t>Centralized data management platform to create, maintain life cycle of institutional &amp; retail accounts 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  <a:sym typeface="Calibri"/>
              </a:rPr>
              <a:t>Data quality and cleansing rules applied as part of account onboarding processes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  <a:sym typeface="Calibri"/>
              </a:rPr>
              <a:t>Ability to have a centralized view of product and account linkages using GoldenSource highly comprehensive data model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  <a:sym typeface="Calibri"/>
              </a:rPr>
              <a:t>Integration with SQS and SNS to notify downstream consumers</a:t>
            </a:r>
            <a:endParaRPr lang="en-US" sz="1600" kern="0" dirty="0">
              <a:solidFill>
                <a:srgbClr val="002151"/>
              </a:solidFill>
              <a:latin typeface="Helvetica" panose="020B0604020202020204" pitchFamily="34" charset="0"/>
              <a:ea typeface="Tahoma" panose="020B0604030504040204" pitchFamily="34" charset="0"/>
              <a:cs typeface="Helvetica" panose="020B0604020202020204" pitchFamily="34" charset="0"/>
              <a:sym typeface="Calibri"/>
            </a:endParaRPr>
          </a:p>
          <a:p>
            <a:pPr marL="117475" lvl="1" indent="-117475" defTabSz="298448" eaLnBrk="0" hangingPunct="0"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215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  <a:sym typeface="Calibri"/>
              </a:rPr>
              <a:t>Integration with Salesforce to publish account and product data sets</a:t>
            </a:r>
          </a:p>
          <a:p>
            <a:pPr marL="117475" lvl="1" indent="-117475" defTabSz="298448" eaLnBrk="0" hangingPunct="0"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srgbClr val="002151"/>
              </a:solidFill>
              <a:latin typeface="Helvetica" panose="020B0604020202020204" pitchFamily="34" charset="0"/>
              <a:ea typeface="Tahoma" panose="020B0604030504040204" pitchFamily="34" charset="0"/>
              <a:cs typeface="Helvetica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6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A280CF2-F853-94AF-7E41-26587B1B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B8B0E8-C250-AD0F-CA2C-C965634990C6}"/>
              </a:ext>
            </a:extLst>
          </p:cNvPr>
          <p:cNvSpPr/>
          <p:nvPr/>
        </p:nvSpPr>
        <p:spPr>
          <a:xfrm>
            <a:off x="0" y="2739835"/>
            <a:ext cx="12191985" cy="3812509"/>
          </a:xfrm>
          <a:prstGeom prst="rect">
            <a:avLst/>
          </a:prstGeom>
          <a:solidFill>
            <a:srgbClr val="E0EA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" name="Picture 2" descr="Free circuit board circuits trace illustration">
            <a:extLst>
              <a:ext uri="{FF2B5EF4-FFF2-40B4-BE49-F238E27FC236}">
                <a16:creationId xmlns:a16="http://schemas.microsoft.com/office/drawing/2014/main" id="{D100EAC0-9915-45D5-8BC3-87F6F9466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64"/>
          <a:stretch/>
        </p:blipFill>
        <p:spPr bwMode="auto">
          <a:xfrm>
            <a:off x="0" y="-19149"/>
            <a:ext cx="12192000" cy="111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0A606AD6-BA3D-C60B-4450-4E8BE96F2257}"/>
              </a:ext>
            </a:extLst>
          </p:cNvPr>
          <p:cNvSpPr/>
          <p:nvPr/>
        </p:nvSpPr>
        <p:spPr>
          <a:xfrm>
            <a:off x="0" y="-7440"/>
            <a:ext cx="12192000" cy="1117005"/>
          </a:xfrm>
          <a:prstGeom prst="rect">
            <a:avLst/>
          </a:prstGeom>
          <a:solidFill>
            <a:srgbClr val="0021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5" name="Arrow: Pentagon 104">
            <a:extLst>
              <a:ext uri="{FF2B5EF4-FFF2-40B4-BE49-F238E27FC236}">
                <a16:creationId xmlns:a16="http://schemas.microsoft.com/office/drawing/2014/main" id="{10020F55-0942-1456-B7F0-31B51CEBA6CD}"/>
              </a:ext>
            </a:extLst>
          </p:cNvPr>
          <p:cNvSpPr/>
          <p:nvPr/>
        </p:nvSpPr>
        <p:spPr>
          <a:xfrm>
            <a:off x="460443" y="2906578"/>
            <a:ext cx="3831336" cy="337356"/>
          </a:xfrm>
          <a:prstGeom prst="homePlate">
            <a:avLst/>
          </a:prstGeom>
          <a:solidFill>
            <a:srgbClr val="002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Problem </a:t>
            </a:r>
          </a:p>
        </p:txBody>
      </p:sp>
      <p:sp>
        <p:nvSpPr>
          <p:cNvPr id="106" name="Arrow: Chevron 105">
            <a:extLst>
              <a:ext uri="{FF2B5EF4-FFF2-40B4-BE49-F238E27FC236}">
                <a16:creationId xmlns:a16="http://schemas.microsoft.com/office/drawing/2014/main" id="{7941F467-4386-91BD-64BC-96E1349BA461}"/>
              </a:ext>
            </a:extLst>
          </p:cNvPr>
          <p:cNvSpPr/>
          <p:nvPr/>
        </p:nvSpPr>
        <p:spPr>
          <a:xfrm>
            <a:off x="4229276" y="2905606"/>
            <a:ext cx="3829460" cy="338328"/>
          </a:xfrm>
          <a:prstGeom prst="chevron">
            <a:avLst/>
          </a:prstGeom>
          <a:solidFill>
            <a:srgbClr val="E8B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Cloud-Based Product Solution</a:t>
            </a:r>
          </a:p>
        </p:txBody>
      </p:sp>
      <p:sp>
        <p:nvSpPr>
          <p:cNvPr id="107" name="Arrow: Chevron 106">
            <a:extLst>
              <a:ext uri="{FF2B5EF4-FFF2-40B4-BE49-F238E27FC236}">
                <a16:creationId xmlns:a16="http://schemas.microsoft.com/office/drawing/2014/main" id="{65F5C54E-6436-609F-A641-1E6E46C13079}"/>
              </a:ext>
            </a:extLst>
          </p:cNvPr>
          <p:cNvSpPr/>
          <p:nvPr/>
        </p:nvSpPr>
        <p:spPr>
          <a:xfrm>
            <a:off x="7984323" y="2905606"/>
            <a:ext cx="3829460" cy="338328"/>
          </a:xfrm>
          <a:prstGeom prst="chevron">
            <a:avLst/>
          </a:prstGeom>
          <a:solidFill>
            <a:srgbClr val="002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Benefits Realized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8F59216-0062-344E-9B4E-D180F2669752}"/>
              </a:ext>
            </a:extLst>
          </p:cNvPr>
          <p:cNvSpPr/>
          <p:nvPr/>
        </p:nvSpPr>
        <p:spPr>
          <a:xfrm>
            <a:off x="7997299" y="1136704"/>
            <a:ext cx="3816484" cy="1612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 anchorCtr="0"/>
          <a:lstStyle/>
          <a:p>
            <a:pPr marL="0" marR="0" lvl="1" indent="0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64F67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Products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C2BB7B8-5E30-FD72-D541-DA01C543C364}"/>
              </a:ext>
            </a:extLst>
          </p:cNvPr>
          <p:cNvSpPr txBox="1">
            <a:spLocks/>
          </p:cNvSpPr>
          <p:nvPr/>
        </p:nvSpPr>
        <p:spPr>
          <a:xfrm>
            <a:off x="330741" y="233007"/>
            <a:ext cx="7710487" cy="755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0EAF3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Study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Management Division of a large Insurer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E488D5-FA7F-4F23-8E90-A11265DC3178}"/>
              </a:ext>
            </a:extLst>
          </p:cNvPr>
          <p:cNvSpPr/>
          <p:nvPr/>
        </p:nvSpPr>
        <p:spPr>
          <a:xfrm>
            <a:off x="350947" y="1281337"/>
            <a:ext cx="71093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4F67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Client Profile</a:t>
            </a:r>
          </a:p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Asset manager within an insurance company</a:t>
            </a:r>
          </a:p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Advisory, fund accounting and administration for parent company’s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variable products and employee 401(k) retirement plan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EBA5C00-C228-4551-34B9-90A1829136D0}"/>
              </a:ext>
            </a:extLst>
          </p:cNvPr>
          <p:cNvSpPr/>
          <p:nvPr/>
        </p:nvSpPr>
        <p:spPr>
          <a:xfrm>
            <a:off x="460442" y="3314181"/>
            <a:ext cx="36640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Scale to support future regulatory reporting needs, including N-PORT report modernization reforms</a:t>
            </a:r>
          </a:p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Unable to support requirements to ingest reference data from additional, “best of breed” data sources</a:t>
            </a:r>
          </a:p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Operational team no longer willing to maintain an on-premise platform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5898912-93CF-13C5-7B49-EED0107B3944}"/>
              </a:ext>
            </a:extLst>
          </p:cNvPr>
          <p:cNvSpPr/>
          <p:nvPr/>
        </p:nvSpPr>
        <p:spPr>
          <a:xfrm>
            <a:off x="4229276" y="3314181"/>
            <a:ext cx="36632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Data Warehouse and Security Master to replace legacy data management platform</a:t>
            </a:r>
          </a:p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Integration with the current accounting system (FIS) enriched reference data from additional data sources</a:t>
            </a:r>
          </a:p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Generated N-PORT reports from Data Warehouse that were able to feed the company’s reporting system 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2699AE7-27C5-726E-A123-B997C7752C62}"/>
              </a:ext>
            </a:extLst>
          </p:cNvPr>
          <p:cNvSpPr/>
          <p:nvPr/>
        </p:nvSpPr>
        <p:spPr>
          <a:xfrm>
            <a:off x="7997299" y="3314181"/>
            <a:ext cx="36632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Enabled data quality and integrity checks between the company’s accounting system and multiple</a:t>
            </a:r>
            <a:r>
              <a:rPr lang="en-US" sz="1400" kern="0" dirty="0">
                <a:solidFill>
                  <a:srgbClr val="00215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data vendors</a:t>
            </a:r>
          </a:p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Lightweight operating model provided flexibility and speed in onboarding additional data vendors</a:t>
            </a:r>
          </a:p>
          <a:p>
            <a:pPr marL="117475" marR="0" lvl="1" indent="-117475" algn="l" defTabSz="2984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15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Allowed for end user control of N-PORT report generation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4085FD-CDFF-5700-4AD5-9707A999FD8E}"/>
              </a:ext>
            </a:extLst>
          </p:cNvPr>
          <p:cNvGrpSpPr/>
          <p:nvPr/>
        </p:nvGrpSpPr>
        <p:grpSpPr>
          <a:xfrm>
            <a:off x="4176409" y="3282781"/>
            <a:ext cx="3768833" cy="2537448"/>
            <a:chOff x="4176409" y="3429000"/>
            <a:chExt cx="3768833" cy="2563238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551EAF7-3370-3E99-3394-E2FA52C0747D}"/>
                </a:ext>
              </a:extLst>
            </p:cNvPr>
            <p:cNvCxnSpPr>
              <a:cxnSpLocks/>
            </p:cNvCxnSpPr>
            <p:nvPr/>
          </p:nvCxnSpPr>
          <p:spPr>
            <a:xfrm>
              <a:off x="4176409" y="3429000"/>
              <a:ext cx="0" cy="256323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3A24FD9-247C-1CC8-1641-093D6B299A2E}"/>
                </a:ext>
              </a:extLst>
            </p:cNvPr>
            <p:cNvCxnSpPr>
              <a:cxnSpLocks/>
            </p:cNvCxnSpPr>
            <p:nvPr/>
          </p:nvCxnSpPr>
          <p:spPr>
            <a:xfrm>
              <a:off x="7945242" y="3429000"/>
              <a:ext cx="0" cy="256323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43F9B5-2EB6-E782-028A-E1E079E322B7}"/>
              </a:ext>
            </a:extLst>
          </p:cNvPr>
          <p:cNvCxnSpPr>
            <a:cxnSpLocks/>
          </p:cNvCxnSpPr>
          <p:nvPr/>
        </p:nvCxnSpPr>
        <p:spPr>
          <a:xfrm>
            <a:off x="-18960" y="1109565"/>
            <a:ext cx="12214892" cy="0"/>
          </a:xfrm>
          <a:prstGeom prst="line">
            <a:avLst/>
          </a:prstGeom>
          <a:ln w="38100">
            <a:solidFill>
              <a:srgbClr val="E8B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8106C7-1A96-9549-9B38-85B1CD07012C}"/>
              </a:ext>
            </a:extLst>
          </p:cNvPr>
          <p:cNvCxnSpPr>
            <a:cxnSpLocks/>
          </p:cNvCxnSpPr>
          <p:nvPr/>
        </p:nvCxnSpPr>
        <p:spPr>
          <a:xfrm>
            <a:off x="-22907" y="2746579"/>
            <a:ext cx="12214892" cy="0"/>
          </a:xfrm>
          <a:prstGeom prst="line">
            <a:avLst/>
          </a:prstGeom>
          <a:ln w="38100">
            <a:solidFill>
              <a:srgbClr val="E8B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2340FB-DEC6-6152-C8FF-A72B89D5A175}"/>
              </a:ext>
            </a:extLst>
          </p:cNvPr>
          <p:cNvCxnSpPr>
            <a:cxnSpLocks/>
          </p:cNvCxnSpPr>
          <p:nvPr/>
        </p:nvCxnSpPr>
        <p:spPr>
          <a:xfrm>
            <a:off x="-22907" y="6567162"/>
            <a:ext cx="12214892" cy="0"/>
          </a:xfrm>
          <a:prstGeom prst="line">
            <a:avLst/>
          </a:prstGeom>
          <a:ln w="38100">
            <a:solidFill>
              <a:srgbClr val="E8B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D545C-6CE3-4487-E7B2-E9B62BE5BEC7}"/>
              </a:ext>
            </a:extLst>
          </p:cNvPr>
          <p:cNvCxnSpPr>
            <a:cxnSpLocks/>
          </p:cNvCxnSpPr>
          <p:nvPr/>
        </p:nvCxnSpPr>
        <p:spPr>
          <a:xfrm>
            <a:off x="7945242" y="1212209"/>
            <a:ext cx="0" cy="147245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0621E-3E33-4B53-2DEE-F35B9EE5A191}"/>
              </a:ext>
            </a:extLst>
          </p:cNvPr>
          <p:cNvGrpSpPr/>
          <p:nvPr/>
        </p:nvGrpSpPr>
        <p:grpSpPr>
          <a:xfrm>
            <a:off x="8133183" y="1672244"/>
            <a:ext cx="3816483" cy="899356"/>
            <a:chOff x="8133183" y="1672244"/>
            <a:chExt cx="3816483" cy="89935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EB44EA2-1CD4-6640-7C42-B0E44B178110}"/>
                </a:ext>
              </a:extLst>
            </p:cNvPr>
            <p:cNvGrpSpPr/>
            <p:nvPr/>
          </p:nvGrpSpPr>
          <p:grpSpPr>
            <a:xfrm>
              <a:off x="8133183" y="1672244"/>
              <a:ext cx="899166" cy="899356"/>
              <a:chOff x="10696467" y="1627757"/>
              <a:chExt cx="899166" cy="899356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D56C4A7-7CD4-B4B7-B503-F3C656A35283}"/>
                  </a:ext>
                </a:extLst>
              </p:cNvPr>
              <p:cNvSpPr txBox="1"/>
              <p:nvPr/>
            </p:nvSpPr>
            <p:spPr>
              <a:xfrm>
                <a:off x="10696467" y="2157781"/>
                <a:ext cx="899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b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1772641-486E-465A-9B7B-38B0A3AB7AF3}"/>
                  </a:ext>
                </a:extLst>
              </p:cNvPr>
              <p:cNvSpPr/>
              <p:nvPr/>
            </p:nvSpPr>
            <p:spPr>
              <a:xfrm>
                <a:off x="10865668" y="1627757"/>
                <a:ext cx="547717" cy="547717"/>
              </a:xfrm>
              <a:prstGeom prst="ellipse">
                <a:avLst/>
              </a:prstGeom>
              <a:solidFill>
                <a:srgbClr val="0021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0486A7A-FE29-20B4-E85F-18BA2E4B2210}"/>
                </a:ext>
              </a:extLst>
            </p:cNvPr>
            <p:cNvGrpSpPr/>
            <p:nvPr/>
          </p:nvGrpSpPr>
          <p:grpSpPr>
            <a:xfrm>
              <a:off x="8908471" y="1672244"/>
              <a:ext cx="823045" cy="760856"/>
              <a:chOff x="8924561" y="1627757"/>
              <a:chExt cx="823045" cy="76085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DDEE2A-72BE-3C67-9D9E-DC14313F6951}"/>
                  </a:ext>
                </a:extLst>
              </p:cNvPr>
              <p:cNvSpPr txBox="1"/>
              <p:nvPr/>
            </p:nvSpPr>
            <p:spPr>
              <a:xfrm>
                <a:off x="8924561" y="2157781"/>
                <a:ext cx="82304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OnDemand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DDCFDF4-BBA8-E84D-6EEE-FC0523646041}"/>
                  </a:ext>
                </a:extLst>
              </p:cNvPr>
              <p:cNvSpPr/>
              <p:nvPr/>
            </p:nvSpPr>
            <p:spPr>
              <a:xfrm>
                <a:off x="9067337" y="1627757"/>
                <a:ext cx="547717" cy="547717"/>
              </a:xfrm>
              <a:prstGeom prst="ellipse">
                <a:avLst/>
              </a:prstGeom>
              <a:solidFill>
                <a:srgbClr val="0021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73A8CF-D1F5-4675-B652-22EED91FC5EF}"/>
                </a:ext>
              </a:extLst>
            </p:cNvPr>
            <p:cNvGrpSpPr/>
            <p:nvPr/>
          </p:nvGrpSpPr>
          <p:grpSpPr>
            <a:xfrm>
              <a:off x="9617862" y="1672244"/>
              <a:ext cx="899166" cy="899356"/>
              <a:chOff x="9794772" y="1627757"/>
              <a:chExt cx="899166" cy="89935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9E4663-C05D-8FB7-774B-E8F21D3649C6}"/>
                  </a:ext>
                </a:extLst>
              </p:cNvPr>
              <p:cNvSpPr txBox="1"/>
              <p:nvPr/>
            </p:nvSpPr>
            <p:spPr>
              <a:xfrm>
                <a:off x="9794772" y="2157781"/>
                <a:ext cx="899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Security</a:t>
                </a:r>
                <a:b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Master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FD0F4BA-4B23-7C4F-DA61-B68087C66E2A}"/>
                  </a:ext>
                </a:extLst>
              </p:cNvPr>
              <p:cNvSpPr/>
              <p:nvPr/>
            </p:nvSpPr>
            <p:spPr>
              <a:xfrm>
                <a:off x="9966502" y="1627757"/>
                <a:ext cx="547717" cy="547717"/>
              </a:xfrm>
              <a:prstGeom prst="ellipse">
                <a:avLst/>
              </a:prstGeom>
              <a:solidFill>
                <a:srgbClr val="0021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0CAD5F-97C6-2AC8-EF05-9510F3563CD4}"/>
                </a:ext>
              </a:extLst>
            </p:cNvPr>
            <p:cNvGrpSpPr/>
            <p:nvPr/>
          </p:nvGrpSpPr>
          <p:grpSpPr>
            <a:xfrm>
              <a:off x="10334181" y="1672244"/>
              <a:ext cx="899166" cy="899356"/>
              <a:chOff x="9794772" y="1627757"/>
              <a:chExt cx="899166" cy="89935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8A5503-643C-E44A-FB07-4EF7FE999AE2}"/>
                  </a:ext>
                </a:extLst>
              </p:cNvPr>
              <p:cNvSpPr txBox="1"/>
              <p:nvPr/>
            </p:nvSpPr>
            <p:spPr>
              <a:xfrm>
                <a:off x="9794772" y="2157781"/>
                <a:ext cx="899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Connections</a:t>
                </a:r>
                <a:b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&amp; Adaptors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B0FE835-738E-F9EB-F9AF-A53270FDDD3C}"/>
                  </a:ext>
                </a:extLst>
              </p:cNvPr>
              <p:cNvSpPr/>
              <p:nvPr/>
            </p:nvSpPr>
            <p:spPr>
              <a:xfrm>
                <a:off x="9966502" y="1627757"/>
                <a:ext cx="547717" cy="547717"/>
              </a:xfrm>
              <a:prstGeom prst="ellipse">
                <a:avLst/>
              </a:prstGeom>
              <a:solidFill>
                <a:srgbClr val="0021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B4169C-2404-EF5E-CB9B-C1BC4D185A93}"/>
                </a:ext>
              </a:extLst>
            </p:cNvPr>
            <p:cNvGrpSpPr/>
            <p:nvPr/>
          </p:nvGrpSpPr>
          <p:grpSpPr>
            <a:xfrm>
              <a:off x="11050500" y="1672244"/>
              <a:ext cx="899166" cy="899356"/>
              <a:chOff x="9794772" y="1627757"/>
              <a:chExt cx="899166" cy="89935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2CDA94-C73D-CD96-11CC-FA233B810877}"/>
                  </a:ext>
                </a:extLst>
              </p:cNvPr>
              <p:cNvSpPr txBox="1"/>
              <p:nvPr/>
            </p:nvSpPr>
            <p:spPr>
              <a:xfrm>
                <a:off x="9794772" y="2157781"/>
                <a:ext cx="899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</a:p>
              <a:p>
                <a:pPr algn="ctr"/>
                <a:r>
                  <a:rPr lang="en-GB" sz="900" dirty="0">
                    <a:solidFill>
                      <a:srgbClr val="002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Warehouse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E557FFD-B0E6-7491-9A0D-E6BD0A2C9FBB}"/>
                  </a:ext>
                </a:extLst>
              </p:cNvPr>
              <p:cNvSpPr/>
              <p:nvPr/>
            </p:nvSpPr>
            <p:spPr>
              <a:xfrm>
                <a:off x="9966502" y="1627757"/>
                <a:ext cx="547717" cy="547717"/>
              </a:xfrm>
              <a:prstGeom prst="ellipse">
                <a:avLst/>
              </a:prstGeom>
              <a:solidFill>
                <a:srgbClr val="0021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6" descr="Master-Key Icons - Free SVG &amp; PNG Master-Key Images - Noun Project">
              <a:extLst>
                <a:ext uri="{FF2B5EF4-FFF2-40B4-BE49-F238E27FC236}">
                  <a16:creationId xmlns:a16="http://schemas.microsoft.com/office/drawing/2014/main" id="{572F36E6-C9FF-5910-8B07-A33CBB42A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671" y="1764567"/>
              <a:ext cx="349636" cy="34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ata Model Icons - Free SVG &amp; PNG Data Model Images - Noun Project">
              <a:extLst>
                <a:ext uri="{FF2B5EF4-FFF2-40B4-BE49-F238E27FC236}">
                  <a16:creationId xmlns:a16="http://schemas.microsoft.com/office/drawing/2014/main" id="{C7A14202-D9DD-F3AA-0A21-B186F935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58" y="1787110"/>
              <a:ext cx="342250" cy="34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Print On Demand Icons - Free SVG &amp; PNG Print On Demand Images - Noun Project">
              <a:extLst>
                <a:ext uri="{FF2B5EF4-FFF2-40B4-BE49-F238E27FC236}">
                  <a16:creationId xmlns:a16="http://schemas.microsoft.com/office/drawing/2014/main" id="{92F96FCC-3153-C5DC-866F-DD1F89E3B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339" y="1737921"/>
              <a:ext cx="449844" cy="44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phic 15" descr="Circles with lines outline">
              <a:extLst>
                <a:ext uri="{FF2B5EF4-FFF2-40B4-BE49-F238E27FC236}">
                  <a16:creationId xmlns:a16="http://schemas.microsoft.com/office/drawing/2014/main" id="{6A47E7CA-EBC7-0724-D906-A16465F86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73772" y="1742728"/>
              <a:ext cx="424963" cy="424963"/>
            </a:xfrm>
            <a:prstGeom prst="rect">
              <a:avLst/>
            </a:prstGeom>
          </p:spPr>
        </p:pic>
        <p:pic>
          <p:nvPicPr>
            <p:cNvPr id="17" name="Picture 30" descr="Data-Warehouse Icons - Free SVG &amp; PNG Data-Warehouse Images - Noun Project">
              <a:extLst>
                <a:ext uri="{FF2B5EF4-FFF2-40B4-BE49-F238E27FC236}">
                  <a16:creationId xmlns:a16="http://schemas.microsoft.com/office/drawing/2014/main" id="{55BEF2A0-5B1F-099B-433A-76E2C4B99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8053" y="1786174"/>
              <a:ext cx="341979" cy="341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15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0487C-4457-345E-1BE6-9CD48ED68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46CAEFF-194E-7FD7-C9E1-9D48825DCBF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6CAEFF-194E-7FD7-C9E1-9D48825DCB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1D68083-0047-9BBD-DC4A-0DB84387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99" y="-12969"/>
            <a:ext cx="11473225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Results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872500A-DA99-E50B-9309-2D0D02585488}"/>
              </a:ext>
            </a:extLst>
          </p:cNvPr>
          <p:cNvSpPr txBox="1">
            <a:spLocks/>
          </p:cNvSpPr>
          <p:nvPr/>
        </p:nvSpPr>
        <p:spPr>
          <a:xfrm>
            <a:off x="563199" y="2061029"/>
            <a:ext cx="10409601" cy="31786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Allows firms to be more data aware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Institutional workflow enables scalability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Accelerates time to market for new fund launches </a:t>
            </a:r>
          </a:p>
        </p:txBody>
      </p:sp>
    </p:spTree>
    <p:extLst>
      <p:ext uri="{BB962C8B-B14F-4D97-AF65-F5344CB8AC3E}">
        <p14:creationId xmlns:p14="http://schemas.microsoft.com/office/powerpoint/2010/main" val="13801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014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322;p1">
            <a:extLst>
              <a:ext uri="{FF2B5EF4-FFF2-40B4-BE49-F238E27FC236}">
                <a16:creationId xmlns:a16="http://schemas.microsoft.com/office/drawing/2014/main" id="{2E9077B2-D101-8D4E-999D-CE6ECB0AA340}"/>
              </a:ext>
            </a:extLst>
          </p:cNvPr>
          <p:cNvSpPr txBox="1">
            <a:spLocks/>
          </p:cNvSpPr>
          <p:nvPr/>
        </p:nvSpPr>
        <p:spPr>
          <a:xfrm>
            <a:off x="354898" y="366077"/>
            <a:ext cx="10515600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Moderated 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4A8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Mike Meriton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Co-Founder, EDM Council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D6298E-CB33-A648-A57A-1875DF59D16A}"/>
              </a:ext>
            </a:extLst>
          </p:cNvPr>
          <p:cNvSpPr/>
          <p:nvPr/>
        </p:nvSpPr>
        <p:spPr>
          <a:xfrm>
            <a:off x="401345" y="1917202"/>
            <a:ext cx="6485684" cy="3701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Joined EDM Council Full-time 2015 to Lead Industry Engagement</a:t>
            </a:r>
          </a:p>
          <a:p>
            <a:pPr marL="174625" marR="0" lvl="0" indent="-1746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EDM Council Co-Founder &amp; First Chairman (2005-2007) </a:t>
            </a:r>
          </a:p>
          <a:p>
            <a:pPr marL="174625" marR="0" lvl="0" indent="-1746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EDM Council Finance Board Chair (2007-2015)</a:t>
            </a:r>
          </a:p>
          <a:p>
            <a:pPr marL="174625" marR="0" lvl="0" indent="-1746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Former CEO,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GoldenSource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 (2002-2015)</a:t>
            </a:r>
          </a:p>
          <a:p>
            <a:pPr marL="174625" marR="0" lvl="0" indent="-1746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Former Executive, D&amp;B Software and Oracle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FinTech Innovation Lab – Executive Mentor (2011 – Present)</a:t>
            </a:r>
          </a:p>
          <a:p>
            <a:pPr marL="174625" marR="0" lvl="0" indent="-1746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EDM Council COO (2020-2023)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50A73-6DBC-5C4E-8AFB-83D6CC0CD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603" y="2057717"/>
            <a:ext cx="2767656" cy="774944"/>
          </a:xfrm>
          <a:prstGeom prst="rect">
            <a:avLst/>
          </a:prstGeom>
        </p:spPr>
      </p:pic>
      <p:pic>
        <p:nvPicPr>
          <p:cNvPr id="23" name="Picture 2" descr="Mike Meriton">
            <a:extLst>
              <a:ext uri="{FF2B5EF4-FFF2-40B4-BE49-F238E27FC236}">
                <a16:creationId xmlns:a16="http://schemas.microsoft.com/office/drawing/2014/main" id="{8AF20DD2-FC35-E24F-AD92-567D6480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0603" y="3095749"/>
            <a:ext cx="2767654" cy="27676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926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9AC87-2DF2-6BDF-0F73-F19F72AA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73414B-2401-8BA2-BEC8-BE36824B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56000"/>
            <a:ext cx="57360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6702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62DB3-5770-5407-1173-71DE1DE4B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4C3A-194E-EF42-3F99-E6FDC00D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72" y="137583"/>
            <a:ext cx="9132422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8D0C45-0B7D-59D7-A4E4-540E86ABA4CC}"/>
              </a:ext>
            </a:extLst>
          </p:cNvPr>
          <p:cNvSpPr txBox="1">
            <a:spLocks/>
          </p:cNvSpPr>
          <p:nvPr/>
        </p:nvSpPr>
        <p:spPr>
          <a:xfrm>
            <a:off x="686571" y="2008659"/>
            <a:ext cx="9799999" cy="1804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Solution has to be scalable and user-driven</a:t>
            </a:r>
          </a:p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Business-oriented functionality</a:t>
            </a:r>
          </a:p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Let people collaborate</a:t>
            </a:r>
          </a:p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Not everyone wants to leverage cutting edge</a:t>
            </a:r>
          </a:p>
          <a:p>
            <a:pPr marL="231775" indent="-231775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9668AD-970B-672E-8EB0-637D05E30E1A}"/>
              </a:ext>
            </a:extLst>
          </p:cNvPr>
          <p:cNvSpPr/>
          <p:nvPr/>
        </p:nvSpPr>
        <p:spPr>
          <a:xfrm>
            <a:off x="-1" y="593464"/>
            <a:ext cx="541429" cy="39979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55EFC-2806-F3BF-185C-69D05E4DA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A913-76D9-B40D-9E52-404D544AC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72" y="137583"/>
            <a:ext cx="9981428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Things to Think About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473FEE-4F79-4E9B-9564-F1B1D8E855D9}"/>
              </a:ext>
            </a:extLst>
          </p:cNvPr>
          <p:cNvSpPr txBox="1">
            <a:spLocks/>
          </p:cNvSpPr>
          <p:nvPr/>
        </p:nvSpPr>
        <p:spPr>
          <a:xfrm>
            <a:off x="686571" y="2204602"/>
            <a:ext cx="9799999" cy="1804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775" indent="-231775">
              <a:lnSpc>
                <a:spcPct val="10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The move to cloud isn’t a straight line</a:t>
            </a:r>
          </a:p>
          <a:p>
            <a:pPr marL="231775" indent="-231775">
              <a:lnSpc>
                <a:spcPct val="10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Involve the correct stakeholders along the journey</a:t>
            </a:r>
          </a:p>
          <a:p>
            <a:pPr marL="231775" indent="-231775">
              <a:lnSpc>
                <a:spcPct val="10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Think about the future state, not just the immediate objective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2F8148-927B-EA2F-4655-2A1D215E0483}"/>
              </a:ext>
            </a:extLst>
          </p:cNvPr>
          <p:cNvSpPr/>
          <p:nvPr/>
        </p:nvSpPr>
        <p:spPr>
          <a:xfrm>
            <a:off x="-1" y="593464"/>
            <a:ext cx="541429" cy="39979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46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1711;p50">
            <a:extLst>
              <a:ext uri="{FF2B5EF4-FFF2-40B4-BE49-F238E27FC236}">
                <a16:creationId xmlns:a16="http://schemas.microsoft.com/office/drawing/2014/main" id="{F3C6AA48-13FA-3245-804C-419C88440CBC}"/>
              </a:ext>
            </a:extLst>
          </p:cNvPr>
          <p:cNvSpPr txBox="1">
            <a:spLocks/>
          </p:cNvSpPr>
          <p:nvPr/>
        </p:nvSpPr>
        <p:spPr>
          <a:xfrm>
            <a:off x="1523999" y="857864"/>
            <a:ext cx="9144000" cy="276402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Questions?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33AD2817-CAFA-264F-8E92-FD0BDE81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560" y="4470894"/>
            <a:ext cx="4754879" cy="1339927"/>
          </a:xfrm>
          <a:prstGeom prst="rect">
            <a:avLst/>
          </a:prstGeom>
        </p:spPr>
      </p:pic>
      <p:pic>
        <p:nvPicPr>
          <p:cNvPr id="5" name="Picture 4" descr="A yellow and blue logo&#10;&#10;Description automatically generated">
            <a:extLst>
              <a:ext uri="{FF2B5EF4-FFF2-40B4-BE49-F238E27FC236}">
                <a16:creationId xmlns:a16="http://schemas.microsoft.com/office/drawing/2014/main" id="{BA9ACD24-BEF8-0740-19C5-8B07153CD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87" y="2955357"/>
            <a:ext cx="3550024" cy="13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B5E80-1E70-3EB4-6FA9-14F80CBF9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C0E4-063D-4424-D04E-60728D4D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56000"/>
            <a:ext cx="555502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 More</a:t>
            </a:r>
          </a:p>
        </p:txBody>
      </p:sp>
    </p:spTree>
    <p:extLst>
      <p:ext uri="{BB962C8B-B14F-4D97-AF65-F5344CB8AC3E}">
        <p14:creationId xmlns:p14="http://schemas.microsoft.com/office/powerpoint/2010/main" val="18551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D2B03-04AC-F27D-EEEE-12502C864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0FE74C2-4B65-839C-C8F7-4CED6AB81382}"/>
              </a:ext>
            </a:extLst>
          </p:cNvPr>
          <p:cNvSpPr/>
          <p:nvPr/>
        </p:nvSpPr>
        <p:spPr>
          <a:xfrm>
            <a:off x="6473371" y="0"/>
            <a:ext cx="5718629" cy="330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686CB-13D3-180A-DC0E-4EB4EC23F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72" y="137583"/>
            <a:ext cx="9981428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We Are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C17BD8-BEDC-3D5C-7F09-F5E559922EE8}"/>
              </a:ext>
            </a:extLst>
          </p:cNvPr>
          <p:cNvSpPr txBox="1">
            <a:spLocks/>
          </p:cNvSpPr>
          <p:nvPr/>
        </p:nvSpPr>
        <p:spPr>
          <a:xfrm>
            <a:off x="686572" y="1712159"/>
            <a:ext cx="4944972" cy="41153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775" indent="-231775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largest independent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provider of Enterprise &amp; Master Data Management </a:t>
            </a:r>
            <a:b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(E-/MDM) software and cloud data management services</a:t>
            </a:r>
          </a:p>
          <a:p>
            <a:pPr marL="231775" indent="-231775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Data vendor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— over 100 data partners </a:t>
            </a:r>
          </a:p>
          <a:p>
            <a:pPr marL="231775" indent="-231775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Founding 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and active member of the </a:t>
            </a:r>
            <a:b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EDM Council</a:t>
            </a:r>
          </a:p>
          <a:p>
            <a:pPr marL="231775" indent="-231775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PaaS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oriented, fit-for-purpose solutions`</a:t>
            </a:r>
          </a:p>
          <a:p>
            <a:pPr marL="231775" indent="-231775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Rich domain IP built over 40 years of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exclusive focus on financial services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data management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E8D5A-119C-99D4-5E93-C39C768ADF3F}"/>
              </a:ext>
            </a:extLst>
          </p:cNvPr>
          <p:cNvSpPr/>
          <p:nvPr/>
        </p:nvSpPr>
        <p:spPr>
          <a:xfrm>
            <a:off x="-1" y="593464"/>
            <a:ext cx="541429" cy="39979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317AF6E-E1B1-69F1-838C-1E9C5B074E09}"/>
              </a:ext>
            </a:extLst>
          </p:cNvPr>
          <p:cNvSpPr txBox="1">
            <a:spLocks/>
          </p:cNvSpPr>
          <p:nvPr/>
        </p:nvSpPr>
        <p:spPr>
          <a:xfrm>
            <a:off x="6792686" y="500820"/>
            <a:ext cx="5039314" cy="984885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us at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www.thegoldensource.com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more, reach out to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info@thegoldensource.com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2794E46-769F-3F38-6EB1-3890DE78D4E9}"/>
              </a:ext>
            </a:extLst>
          </p:cNvPr>
          <p:cNvSpPr txBox="1">
            <a:spLocks/>
          </p:cNvSpPr>
          <p:nvPr/>
        </p:nvSpPr>
        <p:spPr>
          <a:xfrm>
            <a:off x="6792686" y="1718889"/>
            <a:ext cx="4775200" cy="83099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Headquartered in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NYC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400+ employees globally (London, Milan, Australia, Singapore, Mumbai)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8BD9A2-3BC4-CA1A-F629-F15BEED02955}"/>
              </a:ext>
            </a:extLst>
          </p:cNvPr>
          <p:cNvSpPr txBox="1">
            <a:spLocks/>
          </p:cNvSpPr>
          <p:nvPr/>
        </p:nvSpPr>
        <p:spPr>
          <a:xfrm>
            <a:off x="6792686" y="2718397"/>
            <a:ext cx="4042579" cy="2769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enabled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(AWS / Azure / private)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998F73-C975-9E51-504A-F27A486011CA}"/>
              </a:ext>
            </a:extLst>
          </p:cNvPr>
          <p:cNvSpPr/>
          <p:nvPr/>
        </p:nvSpPr>
        <p:spPr>
          <a:xfrm>
            <a:off x="6473371" y="3556001"/>
            <a:ext cx="2116476" cy="11525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lIns="144000" tIns="144000" rIns="144000" bIns="14400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Offices in</a:t>
            </a:r>
            <a:b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countries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8B28FE-16BF-2AFB-C75F-938BBD55D0F3}"/>
              </a:ext>
            </a:extLst>
          </p:cNvPr>
          <p:cNvSpPr/>
          <p:nvPr/>
        </p:nvSpPr>
        <p:spPr>
          <a:xfrm>
            <a:off x="8589847" y="3556000"/>
            <a:ext cx="2116476" cy="11525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lIns="144000" tIns="144000" rIns="144000" bIns="14400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50 </a:t>
            </a:r>
            <a:b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29F315-87C1-9450-5E71-890F87DC6BC3}"/>
              </a:ext>
            </a:extLst>
          </p:cNvPr>
          <p:cNvSpPr/>
          <p:nvPr/>
        </p:nvSpPr>
        <p:spPr>
          <a:xfrm>
            <a:off x="6473371" y="4713396"/>
            <a:ext cx="2116476" cy="11525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lIns="144000" tIns="144000" rIns="144000" bIns="14400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400 Team Members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441FC-4B76-A5CF-1AC7-3538F0099623}"/>
              </a:ext>
            </a:extLst>
          </p:cNvPr>
          <p:cNvSpPr/>
          <p:nvPr/>
        </p:nvSpPr>
        <p:spPr>
          <a:xfrm>
            <a:off x="8589847" y="4713396"/>
            <a:ext cx="2116476" cy="11525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lIns="144000" tIns="144000" rIns="144000" bIns="144000" anchor="t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$1.5bn AUM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Owned by</a:t>
            </a:r>
            <a:b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Gemspring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Capital</a:t>
            </a:r>
          </a:p>
        </p:txBody>
      </p:sp>
    </p:spTree>
    <p:extLst>
      <p:ext uri="{BB962C8B-B14F-4D97-AF65-F5344CB8AC3E}">
        <p14:creationId xmlns:p14="http://schemas.microsoft.com/office/powerpoint/2010/main" val="40894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1C65F2-4BCC-8B4E-4255-8A7C599C5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4058" r="1698" b="9530"/>
          <a:stretch/>
        </p:blipFill>
        <p:spPr>
          <a:xfrm>
            <a:off x="468751" y="1296980"/>
            <a:ext cx="7284252" cy="4264040"/>
          </a:xfrm>
          <a:prstGeom prst="rect">
            <a:avLst/>
          </a:prstGeom>
          <a:ln>
            <a:noFill/>
          </a:ln>
          <a:effectLst>
            <a:outerShdw blurRad="121289" sx="101000" sy="101000" algn="tl" rotWithShape="0">
              <a:srgbClr val="000000">
                <a:alpha val="5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7F19CF-D391-0187-1D7A-CC967F890D59}"/>
              </a:ext>
            </a:extLst>
          </p:cNvPr>
          <p:cNvSpPr txBox="1"/>
          <p:nvPr/>
        </p:nvSpPr>
        <p:spPr>
          <a:xfrm>
            <a:off x="370578" y="281560"/>
            <a:ext cx="14347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A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EDM Council and our membership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A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of companies…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96C6F9-86F1-9F03-210D-0CA94C4A8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8198" y="3013341"/>
            <a:ext cx="1997238" cy="80403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64A8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Worldwide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Americas, Europe, Africa, Asia, Australia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9AD149-9D37-8FD6-9D40-EC96FEDAA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8198" y="1422789"/>
            <a:ext cx="2675164" cy="80403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64A8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350+ Member Firms </a:t>
            </a:r>
            <a:b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Cross-industry, </a:t>
            </a:r>
            <a:b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including Regulators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10337FB1-F04C-DE30-5126-9CB0188C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8198" y="2316987"/>
            <a:ext cx="1506070" cy="58859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64A8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25,000+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Professionals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B0F5EE-6671-C814-9DE0-D7BED43B5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424" y="3110886"/>
            <a:ext cx="537465" cy="53746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279F93-E8E5-91F2-AEA6-16EE97E30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09" y="1537664"/>
            <a:ext cx="471547" cy="471547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D8ED13-23D3-BFCB-41DA-D3208B0543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96" y="2305689"/>
            <a:ext cx="529267" cy="529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351EE8-A7E7-1EC6-86E5-4A8F8E4B6EEC}"/>
              </a:ext>
            </a:extLst>
          </p:cNvPr>
          <p:cNvCxnSpPr>
            <a:cxnSpLocks/>
          </p:cNvCxnSpPr>
          <p:nvPr/>
        </p:nvCxnSpPr>
        <p:spPr>
          <a:xfrm>
            <a:off x="8355424" y="1343429"/>
            <a:ext cx="3367825" cy="0"/>
          </a:xfrm>
          <a:prstGeom prst="line">
            <a:avLst/>
          </a:prstGeom>
          <a:ln w="12700">
            <a:solidFill>
              <a:srgbClr val="FDB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743803-42C9-3850-3AC6-2E5BBCA90321}"/>
              </a:ext>
            </a:extLst>
          </p:cNvPr>
          <p:cNvCxnSpPr>
            <a:cxnSpLocks/>
          </p:cNvCxnSpPr>
          <p:nvPr/>
        </p:nvCxnSpPr>
        <p:spPr>
          <a:xfrm>
            <a:off x="8355424" y="3806507"/>
            <a:ext cx="3349353" cy="0"/>
          </a:xfrm>
          <a:prstGeom prst="line">
            <a:avLst/>
          </a:prstGeom>
          <a:ln w="12700">
            <a:solidFill>
              <a:srgbClr val="FDB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F7AA6E3-028F-1B2F-483C-26030A679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4684" y="4081335"/>
            <a:ext cx="2310831" cy="4039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549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edmcouncil.org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549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25F06B-56D7-AE90-0BAF-0F25A0F04818}"/>
              </a:ext>
            </a:extLst>
          </p:cNvPr>
          <p:cNvSpPr/>
          <p:nvPr/>
        </p:nvSpPr>
        <p:spPr>
          <a:xfrm>
            <a:off x="9821233" y="5917915"/>
            <a:ext cx="2311685" cy="940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481E60F3-F682-175B-75E4-5B363C037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592" y="4481217"/>
            <a:ext cx="1287488" cy="1287488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A4F8E42-CEE1-DD2B-A1C0-B78E2FC8C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26" y="584113"/>
            <a:ext cx="2202775" cy="6201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C715D6E-60B9-130C-C9E2-F211DC2E47C2}"/>
              </a:ext>
            </a:extLst>
          </p:cNvPr>
          <p:cNvGrpSpPr/>
          <p:nvPr/>
        </p:nvGrpSpPr>
        <p:grpSpPr>
          <a:xfrm>
            <a:off x="468751" y="5768705"/>
            <a:ext cx="9415477" cy="780885"/>
            <a:chOff x="468751" y="5689816"/>
            <a:chExt cx="11155093" cy="925162"/>
          </a:xfrm>
        </p:grpSpPr>
        <p:pic>
          <p:nvPicPr>
            <p:cNvPr id="11" name="Picture 10" descr="A picture containing font, graphics, logo, graphic design&#10;&#10;Description automatically generated">
              <a:extLst>
                <a:ext uri="{FF2B5EF4-FFF2-40B4-BE49-F238E27FC236}">
                  <a16:creationId xmlns:a16="http://schemas.microsoft.com/office/drawing/2014/main" id="{9FDE6FDD-114E-DA24-2F56-DDF22ECBC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5693" y="5738175"/>
              <a:ext cx="1528603" cy="745430"/>
            </a:xfrm>
            <a:prstGeom prst="rect">
              <a:avLst/>
            </a:prstGeom>
          </p:spPr>
        </p:pic>
        <p:pic>
          <p:nvPicPr>
            <p:cNvPr id="16" name="Picture 15" descr="A picture containing font, graphics, logo, graphic design&#10;&#10;Description automatically generated">
              <a:extLst>
                <a:ext uri="{FF2B5EF4-FFF2-40B4-BE49-F238E27FC236}">
                  <a16:creationId xmlns:a16="http://schemas.microsoft.com/office/drawing/2014/main" id="{71234263-FD7D-57B9-9B6A-640435447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8751" y="5887162"/>
              <a:ext cx="1645357" cy="530471"/>
            </a:xfrm>
            <a:prstGeom prst="rect">
              <a:avLst/>
            </a:prstGeom>
          </p:spPr>
        </p:pic>
        <p:pic>
          <p:nvPicPr>
            <p:cNvPr id="24" name="Picture 23" descr="A picture containing font, text, graphics, logo&#10;&#10;Description automatically generated">
              <a:extLst>
                <a:ext uri="{FF2B5EF4-FFF2-40B4-BE49-F238E27FC236}">
                  <a16:creationId xmlns:a16="http://schemas.microsoft.com/office/drawing/2014/main" id="{DF4AC5AA-733E-07C1-3383-AA50A5B48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89127" y="5738175"/>
              <a:ext cx="1318908" cy="828544"/>
            </a:xfrm>
            <a:prstGeom prst="rect">
              <a:avLst/>
            </a:prstGeom>
          </p:spPr>
        </p:pic>
        <p:pic>
          <p:nvPicPr>
            <p:cNvPr id="27" name="Picture 26" descr="A blue and orange logo&#10;&#10;Description automatically generated with medium confidence">
              <a:extLst>
                <a:ext uri="{FF2B5EF4-FFF2-40B4-BE49-F238E27FC236}">
                  <a16:creationId xmlns:a16="http://schemas.microsoft.com/office/drawing/2014/main" id="{C1E3F12A-211A-2C51-DD7D-E0AC0F1D0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37481" y="5689816"/>
              <a:ext cx="1593060" cy="925162"/>
            </a:xfrm>
            <a:prstGeom prst="rect">
              <a:avLst/>
            </a:prstGeom>
          </p:spPr>
        </p:pic>
        <p:pic>
          <p:nvPicPr>
            <p:cNvPr id="29" name="Picture 28" descr="A picture containing font, graphics, text, screenshot&#10;&#10;Description automatically generated">
              <a:extLst>
                <a:ext uri="{FF2B5EF4-FFF2-40B4-BE49-F238E27FC236}">
                  <a16:creationId xmlns:a16="http://schemas.microsoft.com/office/drawing/2014/main" id="{E9680110-0DA1-6DE7-2BE2-F0EDCE537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76954" y="5781859"/>
              <a:ext cx="1731613" cy="81030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612D221-AB91-44C2-19BE-A29C57F40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3013" y="6025678"/>
              <a:ext cx="2310831" cy="423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33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ACAE2-7F1E-91C3-AA68-83D1DFB99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33845E3-2566-1874-481A-5A3244CF591F}"/>
              </a:ext>
            </a:extLst>
          </p:cNvPr>
          <p:cNvGrpSpPr/>
          <p:nvPr/>
        </p:nvGrpSpPr>
        <p:grpSpPr>
          <a:xfrm>
            <a:off x="1909641" y="-39615"/>
            <a:ext cx="10310629" cy="6897615"/>
            <a:chOff x="1909642" y="-42395"/>
            <a:chExt cx="10310629" cy="696700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2D04067-4D5E-1450-5134-B584980215F0}"/>
                </a:ext>
              </a:extLst>
            </p:cNvPr>
            <p:cNvGrpSpPr/>
            <p:nvPr/>
          </p:nvGrpSpPr>
          <p:grpSpPr>
            <a:xfrm>
              <a:off x="1914700" y="-41139"/>
              <a:ext cx="10305571" cy="6965747"/>
              <a:chOff x="1914700" y="-41138"/>
              <a:chExt cx="10305571" cy="6965187"/>
            </a:xfrm>
          </p:grpSpPr>
          <p:pic>
            <p:nvPicPr>
              <p:cNvPr id="87" name="Picture 86" descr="A picture containing man, holding, blue, standing&#10;&#10;Description automatically generated">
                <a:extLst>
                  <a:ext uri="{FF2B5EF4-FFF2-40B4-BE49-F238E27FC236}">
                    <a16:creationId xmlns:a16="http://schemas.microsoft.com/office/drawing/2014/main" id="{3C07DFA7-DD5E-B0D2-9C05-245BA4B6D8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201" t="-1165" b="90196"/>
              <a:stretch/>
            </p:blipFill>
            <p:spPr>
              <a:xfrm>
                <a:off x="1914700" y="-41138"/>
                <a:ext cx="10305570" cy="355231"/>
              </a:xfrm>
              <a:prstGeom prst="rect">
                <a:avLst/>
              </a:prstGeom>
            </p:spPr>
          </p:pic>
          <p:pic>
            <p:nvPicPr>
              <p:cNvPr id="73" name="Picture 72" descr="A large building&#10;&#10;Description automatically generated">
                <a:extLst>
                  <a:ext uri="{FF2B5EF4-FFF2-40B4-BE49-F238E27FC236}">
                    <a16:creationId xmlns:a16="http://schemas.microsoft.com/office/drawing/2014/main" id="{79655B16-0E24-708D-E848-10E1E7704B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293" t="-19" r="15860" b="19"/>
              <a:stretch/>
            </p:blipFill>
            <p:spPr>
              <a:xfrm>
                <a:off x="4033732" y="448109"/>
                <a:ext cx="2003691" cy="1682496"/>
              </a:xfrm>
              <a:prstGeom prst="rect">
                <a:avLst/>
              </a:prstGeom>
            </p:spPr>
          </p:pic>
          <p:pic>
            <p:nvPicPr>
              <p:cNvPr id="67" name="Picture 66" descr="A group of people sitting at a table&#10;&#10;Description automatically generated">
                <a:extLst>
                  <a:ext uri="{FF2B5EF4-FFF2-40B4-BE49-F238E27FC236}">
                    <a16:creationId xmlns:a16="http://schemas.microsoft.com/office/drawing/2014/main" id="{EE5A5A86-5C3B-52B2-E87C-C26323E167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212" t="-449" r="17934" b="449"/>
              <a:stretch/>
            </p:blipFill>
            <p:spPr>
              <a:xfrm>
                <a:off x="8290483" y="4105977"/>
                <a:ext cx="1998671" cy="1691640"/>
              </a:xfrm>
              <a:prstGeom prst="rect">
                <a:avLst/>
              </a:prstGeom>
            </p:spPr>
          </p:pic>
          <p:pic>
            <p:nvPicPr>
              <p:cNvPr id="81" name="Picture 80" descr="A picture containing blue, sitting, water, small&#10;&#10;Description automatically generated">
                <a:extLst>
                  <a:ext uri="{FF2B5EF4-FFF2-40B4-BE49-F238E27FC236}">
                    <a16:creationId xmlns:a16="http://schemas.microsoft.com/office/drawing/2014/main" id="{C9325E2B-F501-0730-FFEF-E0377BF6D6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673" t="110" r="14648" b="-110"/>
              <a:stretch/>
            </p:blipFill>
            <p:spPr>
              <a:xfrm>
                <a:off x="6169526" y="2284716"/>
                <a:ext cx="1982264" cy="1691640"/>
              </a:xfrm>
              <a:prstGeom prst="rect">
                <a:avLst/>
              </a:prstGeom>
            </p:spPr>
          </p:pic>
          <p:pic>
            <p:nvPicPr>
              <p:cNvPr id="71" name="Picture 70" descr="A group of people standing in a room&#10;&#10;Description automatically generated">
                <a:extLst>
                  <a:ext uri="{FF2B5EF4-FFF2-40B4-BE49-F238E27FC236}">
                    <a16:creationId xmlns:a16="http://schemas.microsoft.com/office/drawing/2014/main" id="{541B44F8-3DB8-F611-0C0D-50803B2F47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4339" t="1" b="-335"/>
              <a:stretch/>
            </p:blipFill>
            <p:spPr>
              <a:xfrm>
                <a:off x="10388992" y="4109494"/>
                <a:ext cx="1805998" cy="1688122"/>
              </a:xfrm>
              <a:prstGeom prst="rect">
                <a:avLst/>
              </a:prstGeom>
            </p:spPr>
          </p:pic>
          <p:pic>
            <p:nvPicPr>
              <p:cNvPr id="49" name="Picture 48" descr="A person sitting at a desk looking at a computer&#10;&#10;Description automatically generated">
                <a:extLst>
                  <a:ext uri="{FF2B5EF4-FFF2-40B4-BE49-F238E27FC236}">
                    <a16:creationId xmlns:a16="http://schemas.microsoft.com/office/drawing/2014/main" id="{69307E2F-0802-6E46-7A21-4C71DE2469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" r="27421" b="7229"/>
              <a:stretch/>
            </p:blipFill>
            <p:spPr>
              <a:xfrm>
                <a:off x="6176658" y="459249"/>
                <a:ext cx="1985153" cy="1691640"/>
              </a:xfrm>
              <a:prstGeom prst="rect">
                <a:avLst/>
              </a:prstGeom>
            </p:spPr>
          </p:pic>
          <p:pic>
            <p:nvPicPr>
              <p:cNvPr id="51" name="Picture 50" descr="A person sitting at a table using a computer&#10;&#10;Description automatically generated">
                <a:extLst>
                  <a:ext uri="{FF2B5EF4-FFF2-40B4-BE49-F238E27FC236}">
                    <a16:creationId xmlns:a16="http://schemas.microsoft.com/office/drawing/2014/main" id="{53BC4AA6-AF61-7AC6-A7A6-2FA4592130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1242"/>
              <a:stretch/>
            </p:blipFill>
            <p:spPr>
              <a:xfrm>
                <a:off x="8289523" y="2278532"/>
                <a:ext cx="1985154" cy="1682496"/>
              </a:xfrm>
              <a:prstGeom prst="rect">
                <a:avLst/>
              </a:prstGeom>
            </p:spPr>
          </p:pic>
          <p:pic>
            <p:nvPicPr>
              <p:cNvPr id="63" name="Picture 62" descr="A person sitting at a table&#10;&#10;Description automatically generated">
                <a:extLst>
                  <a:ext uri="{FF2B5EF4-FFF2-40B4-BE49-F238E27FC236}">
                    <a16:creationId xmlns:a16="http://schemas.microsoft.com/office/drawing/2014/main" id="{26990E6E-F95B-4062-1038-97D4E76A42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0949"/>
              <a:stretch/>
            </p:blipFill>
            <p:spPr>
              <a:xfrm>
                <a:off x="10412507" y="435777"/>
                <a:ext cx="1807763" cy="1715112"/>
              </a:xfrm>
              <a:prstGeom prst="rect">
                <a:avLst/>
              </a:prstGeom>
            </p:spPr>
          </p:pic>
          <p:pic>
            <p:nvPicPr>
              <p:cNvPr id="69" name="Picture 68" descr="A person sitting at a desk&#10;&#10;Description automatically generated">
                <a:extLst>
                  <a:ext uri="{FF2B5EF4-FFF2-40B4-BE49-F238E27FC236}">
                    <a16:creationId xmlns:a16="http://schemas.microsoft.com/office/drawing/2014/main" id="{E99756CD-32A1-477C-EF9E-2E31197F8B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15194" b="3564"/>
              <a:stretch/>
            </p:blipFill>
            <p:spPr>
              <a:xfrm>
                <a:off x="8294453" y="443881"/>
                <a:ext cx="1949133" cy="1684256"/>
              </a:xfrm>
              <a:prstGeom prst="rect">
                <a:avLst/>
              </a:prstGeom>
            </p:spPr>
          </p:pic>
          <p:pic>
            <p:nvPicPr>
              <p:cNvPr id="75" name="Picture 74" descr="A person sitting at a table&#10;&#10;Description automatically generated">
                <a:extLst>
                  <a:ext uri="{FF2B5EF4-FFF2-40B4-BE49-F238E27FC236}">
                    <a16:creationId xmlns:a16="http://schemas.microsoft.com/office/drawing/2014/main" id="{7FF9C78C-0CC5-EBAC-757D-9B1043B706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-571" r="33974"/>
              <a:stretch/>
            </p:blipFill>
            <p:spPr>
              <a:xfrm>
                <a:off x="10388993" y="2289517"/>
                <a:ext cx="1831278" cy="1682039"/>
              </a:xfrm>
              <a:prstGeom prst="rect">
                <a:avLst/>
              </a:prstGeom>
            </p:spPr>
          </p:pic>
          <p:pic>
            <p:nvPicPr>
              <p:cNvPr id="79" name="Picture 78" descr="A computer sitting on top of a table&#10;&#10;Description automatically generated">
                <a:extLst>
                  <a:ext uri="{FF2B5EF4-FFF2-40B4-BE49-F238E27FC236}">
                    <a16:creationId xmlns:a16="http://schemas.microsoft.com/office/drawing/2014/main" id="{A9D17159-9530-EC72-FE03-D9F83B89B2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4119" t="-45" r="14682" b="45"/>
              <a:stretch/>
            </p:blipFill>
            <p:spPr>
              <a:xfrm>
                <a:off x="4071509" y="2284619"/>
                <a:ext cx="1981859" cy="1702699"/>
              </a:xfrm>
              <a:prstGeom prst="rect">
                <a:avLst/>
              </a:prstGeom>
            </p:spPr>
          </p:pic>
          <p:pic>
            <p:nvPicPr>
              <p:cNvPr id="83" name="Picture 82" descr="A computer sitting on top of a table&#10;&#10;Description automatically generated">
                <a:extLst>
                  <a:ext uri="{FF2B5EF4-FFF2-40B4-BE49-F238E27FC236}">
                    <a16:creationId xmlns:a16="http://schemas.microsoft.com/office/drawing/2014/main" id="{53DFE7FD-E036-9669-0C4A-CDF83BBA2D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4119" t="-45" r="14682" b="45"/>
              <a:stretch/>
            </p:blipFill>
            <p:spPr>
              <a:xfrm>
                <a:off x="1967412" y="448190"/>
                <a:ext cx="1981859" cy="1702699"/>
              </a:xfrm>
              <a:prstGeom prst="rect">
                <a:avLst/>
              </a:prstGeom>
            </p:spPr>
          </p:pic>
          <p:pic>
            <p:nvPicPr>
              <p:cNvPr id="85" name="Picture 84" descr="A building lit up at night&#10;&#10;Description automatically generated">
                <a:extLst>
                  <a:ext uri="{FF2B5EF4-FFF2-40B4-BE49-F238E27FC236}">
                    <a16:creationId xmlns:a16="http://schemas.microsoft.com/office/drawing/2014/main" id="{7D095722-06E3-0E5F-C82F-9569C66A9F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13138" t="19264" r="33120" b="23031"/>
              <a:stretch/>
            </p:blipFill>
            <p:spPr>
              <a:xfrm>
                <a:off x="10696399" y="5941719"/>
                <a:ext cx="1495602" cy="982330"/>
              </a:xfrm>
              <a:prstGeom prst="rect">
                <a:avLst/>
              </a:prstGeom>
            </p:spPr>
          </p:pic>
        </p:grp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31EF410E-D9BA-93B1-1F15-16514B677044}"/>
                </a:ext>
              </a:extLst>
            </p:cNvPr>
            <p:cNvSpPr/>
            <p:nvPr/>
          </p:nvSpPr>
          <p:spPr>
            <a:xfrm>
              <a:off x="1909642" y="0"/>
              <a:ext cx="10282359" cy="692460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A6CA1C6-380E-A44A-974D-B4D5797BCFD3}"/>
                </a:ext>
              </a:extLst>
            </p:cNvPr>
            <p:cNvSpPr/>
            <p:nvPr/>
          </p:nvSpPr>
          <p:spPr>
            <a:xfrm flipH="1">
              <a:off x="6011533" y="-42395"/>
              <a:ext cx="170282" cy="3428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E0F48A2-D247-9AE3-E98F-077192BA3911}"/>
                </a:ext>
              </a:extLst>
            </p:cNvPr>
            <p:cNvSpPr/>
            <p:nvPr/>
          </p:nvSpPr>
          <p:spPr>
            <a:xfrm flipH="1">
              <a:off x="3925248" y="-22188"/>
              <a:ext cx="170282" cy="1486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BAAF5FC-4A4D-0EA9-6854-7862C8EB7BA0}"/>
                </a:ext>
              </a:extLst>
            </p:cNvPr>
            <p:cNvSpPr/>
            <p:nvPr/>
          </p:nvSpPr>
          <p:spPr>
            <a:xfrm flipH="1">
              <a:off x="8130094" y="-22660"/>
              <a:ext cx="170281" cy="439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642AB1F-D914-AE88-D3C0-697540E2662F}"/>
                </a:ext>
              </a:extLst>
            </p:cNvPr>
            <p:cNvSpPr/>
            <p:nvPr/>
          </p:nvSpPr>
          <p:spPr>
            <a:xfrm flipH="1">
              <a:off x="10261431" y="-22660"/>
              <a:ext cx="175448" cy="5608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276EC3-5F36-B6C8-7440-131141DC7073}"/>
              </a:ext>
            </a:extLst>
          </p:cNvPr>
          <p:cNvSpPr txBox="1"/>
          <p:nvPr/>
        </p:nvSpPr>
        <p:spPr>
          <a:xfrm>
            <a:off x="389518" y="3007685"/>
            <a:ext cx="4282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4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3" name="Picture 12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3BF23AC2-F4F5-FA9F-8186-167632B46B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719" y="1452429"/>
            <a:ext cx="4754879" cy="1339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3F0B2D-9831-5C33-ACEF-6C89B23D6C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6008" y="5965739"/>
            <a:ext cx="2256498" cy="63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Panel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52092"/>
            <a:ext cx="12192000" cy="1711226"/>
          </a:xfrm>
          <a:prstGeom prst="rect">
            <a:avLst/>
          </a:prstGeom>
          <a:solidFill>
            <a:srgbClr val="0E5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Google Shape;121;p23">
            <a:extLst>
              <a:ext uri="{FF2B5EF4-FFF2-40B4-BE49-F238E27FC236}">
                <a16:creationId xmlns:a16="http://schemas.microsoft.com/office/drawing/2014/main" id="{716D3E2D-1B50-4B3D-8762-254DD69F57E2}"/>
              </a:ext>
            </a:extLst>
          </p:cNvPr>
          <p:cNvSpPr/>
          <p:nvPr/>
        </p:nvSpPr>
        <p:spPr>
          <a:xfrm>
            <a:off x="4660848" y="3852775"/>
            <a:ext cx="2802725" cy="68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Jeremy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Katzeff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CFA, Head of Buy Side Solutions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GoldenSource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  <a:sym typeface="Roboto"/>
            </a:endParaRPr>
          </a:p>
        </p:txBody>
      </p:sp>
      <p:pic>
        <p:nvPicPr>
          <p:cNvPr id="10" name="Google Shape;123;p23">
            <a:extLst>
              <a:ext uri="{FF2B5EF4-FFF2-40B4-BE49-F238E27FC236}">
                <a16:creationId xmlns:a16="http://schemas.microsoft.com/office/drawing/2014/main" id="{918B1E94-E5BB-4F11-B06A-F727BD14DE5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1920" y="1913589"/>
            <a:ext cx="1860580" cy="186058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Google Shape;121;p23">
            <a:extLst>
              <a:ext uri="{FF2B5EF4-FFF2-40B4-BE49-F238E27FC236}">
                <a16:creationId xmlns:a16="http://schemas.microsoft.com/office/drawing/2014/main" id="{716D3E2D-1B50-4B3D-8762-254DD69F57E2}"/>
              </a:ext>
            </a:extLst>
          </p:cNvPr>
          <p:cNvSpPr/>
          <p:nvPr/>
        </p:nvSpPr>
        <p:spPr>
          <a:xfrm>
            <a:off x="7808667" y="3852775"/>
            <a:ext cx="2412300" cy="68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Kulveer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 Cheema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PreSales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 Lead, Americas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GoldenSource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Roboto"/>
                <a:cs typeface="Roboto"/>
                <a:sym typeface="Robot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8747"/>
              </a:solidFill>
              <a:effectLst/>
              <a:uLnTx/>
              <a:uFillTx/>
              <a:latin typeface="Arial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36363"/>
              </a:solidFill>
              <a:effectLst/>
              <a:uLnTx/>
              <a:uFillTx/>
              <a:latin typeface="Arial"/>
              <a:ea typeface="+mn-ea"/>
              <a:cs typeface="+mn-cs"/>
              <a:sym typeface="Roboto"/>
            </a:endParaRPr>
          </a:p>
        </p:txBody>
      </p:sp>
      <p:pic>
        <p:nvPicPr>
          <p:cNvPr id="13" name="Google Shape;123;p23">
            <a:extLst>
              <a:ext uri="{FF2B5EF4-FFF2-40B4-BE49-F238E27FC236}">
                <a16:creationId xmlns:a16="http://schemas.microsoft.com/office/drawing/2014/main" id="{918B1E94-E5BB-4F11-B06A-F727BD14DE5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129" y="1908793"/>
            <a:ext cx="1865376" cy="18653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" name="Rounded Rectangle 20"/>
          <p:cNvSpPr/>
          <p:nvPr/>
        </p:nvSpPr>
        <p:spPr>
          <a:xfrm>
            <a:off x="2232799" y="1562627"/>
            <a:ext cx="1827836" cy="1502171"/>
          </a:xfrm>
          <a:prstGeom prst="roundRect">
            <a:avLst>
              <a:gd name="adj" fmla="val 1098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Moderator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Google Shape;407;p20">
            <a:extLst>
              <a:ext uri="{FF2B5EF4-FFF2-40B4-BE49-F238E27FC236}">
                <a16:creationId xmlns:a16="http://schemas.microsoft.com/office/drawing/2014/main" id="{A1678EE4-F1C5-6C4E-8063-4B13C1E976C1}"/>
              </a:ext>
            </a:extLst>
          </p:cNvPr>
          <p:cNvSpPr/>
          <p:nvPr/>
        </p:nvSpPr>
        <p:spPr>
          <a:xfrm>
            <a:off x="1940567" y="3852775"/>
            <a:ext cx="24123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8747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Mike Meriton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Co-Founder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EDM Council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pic>
        <p:nvPicPr>
          <p:cNvPr id="27" name="Google Shape;416;p20" descr="Mike Meriton">
            <a:extLst>
              <a:ext uri="{FF2B5EF4-FFF2-40B4-BE49-F238E27FC236}">
                <a16:creationId xmlns:a16="http://schemas.microsoft.com/office/drawing/2014/main" id="{52447AA0-C8F4-7946-88D9-5A813BEABD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1117" y="1942969"/>
            <a:ext cx="1831200" cy="183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075B31-5302-334B-B8AF-27D24CB31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990" y="5067624"/>
            <a:ext cx="1619454" cy="453447"/>
          </a:xfrm>
          <a:prstGeom prst="rect">
            <a:avLst/>
          </a:prstGeom>
        </p:spPr>
      </p:pic>
      <p:pic>
        <p:nvPicPr>
          <p:cNvPr id="2" name="Picture 1" descr="A yellow and blue logo&#10;&#10;Description automatically generated">
            <a:extLst>
              <a:ext uri="{FF2B5EF4-FFF2-40B4-BE49-F238E27FC236}">
                <a16:creationId xmlns:a16="http://schemas.microsoft.com/office/drawing/2014/main" id="{45A0068E-FC9A-8688-7AF0-ED182E1D6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04" y="4866451"/>
            <a:ext cx="1843612" cy="685209"/>
          </a:xfrm>
          <a:prstGeom prst="rect">
            <a:avLst/>
          </a:prstGeom>
        </p:spPr>
      </p:pic>
      <p:pic>
        <p:nvPicPr>
          <p:cNvPr id="3" name="Picture 2" descr="A yellow and blue logo&#10;&#10;Description automatically generated">
            <a:extLst>
              <a:ext uri="{FF2B5EF4-FFF2-40B4-BE49-F238E27FC236}">
                <a16:creationId xmlns:a16="http://schemas.microsoft.com/office/drawing/2014/main" id="{8798FDA0-FA07-677B-5BF4-BDCF84E95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11" y="4866451"/>
            <a:ext cx="1843612" cy="6852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FE41A8-19A7-B8AF-8D98-C7B49A720D90}"/>
              </a:ext>
            </a:extLst>
          </p:cNvPr>
          <p:cNvSpPr/>
          <p:nvPr/>
        </p:nvSpPr>
        <p:spPr>
          <a:xfrm>
            <a:off x="236190" y="6270171"/>
            <a:ext cx="1195581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7DA5D4B-F389-E151-9E30-02FC3071B8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DA5D4B-F389-E151-9E30-02FC3071B8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0BCA760-B4F4-5E0A-602B-79E9F5077FFA}"/>
              </a:ext>
            </a:extLst>
          </p:cNvPr>
          <p:cNvSpPr txBox="1">
            <a:spLocks/>
          </p:cNvSpPr>
          <p:nvPr/>
        </p:nvSpPr>
        <p:spPr>
          <a:xfrm>
            <a:off x="1835839" y="1410929"/>
            <a:ext cx="6927010" cy="599018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962F659C-AFB8-4A03-862A-A67BDF3ACA1F}"/>
              </a:ext>
            </a:extLst>
          </p:cNvPr>
          <p:cNvSpPr txBox="1">
            <a:spLocks/>
          </p:cNvSpPr>
          <p:nvPr/>
        </p:nvSpPr>
        <p:spPr>
          <a:xfrm>
            <a:off x="2384109" y="1518690"/>
            <a:ext cx="6927010" cy="365125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2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1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C2117F-FFC5-E35F-8C08-E134472F40B5}"/>
              </a:ext>
            </a:extLst>
          </p:cNvPr>
          <p:cNvSpPr txBox="1">
            <a:spLocks/>
          </p:cNvSpPr>
          <p:nvPr/>
        </p:nvSpPr>
        <p:spPr>
          <a:xfrm>
            <a:off x="1835839" y="2199065"/>
            <a:ext cx="6927010" cy="599018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617A8B-CFA6-E1F2-4A53-45EBFB72348E}"/>
              </a:ext>
            </a:extLst>
          </p:cNvPr>
          <p:cNvSpPr txBox="1">
            <a:spLocks/>
          </p:cNvSpPr>
          <p:nvPr/>
        </p:nvSpPr>
        <p:spPr>
          <a:xfrm>
            <a:off x="2384109" y="2318790"/>
            <a:ext cx="6927010" cy="365125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Traditional ways to solve the problem and their limitations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838427-7F19-77B9-4C1C-E1685B5A0F2B}"/>
              </a:ext>
            </a:extLst>
          </p:cNvPr>
          <p:cNvSpPr txBox="1">
            <a:spLocks/>
          </p:cNvSpPr>
          <p:nvPr/>
        </p:nvSpPr>
        <p:spPr>
          <a:xfrm>
            <a:off x="1835839" y="2947573"/>
            <a:ext cx="6927010" cy="599018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ADD96D-C622-34BB-27F7-D7303945CD07}"/>
              </a:ext>
            </a:extLst>
          </p:cNvPr>
          <p:cNvSpPr txBox="1">
            <a:spLocks/>
          </p:cNvSpPr>
          <p:nvPr/>
        </p:nvSpPr>
        <p:spPr>
          <a:xfrm>
            <a:off x="2384109" y="3032749"/>
            <a:ext cx="6927010" cy="365125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Innovative ways to solve the problem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0D1B873-2B42-EFC5-802D-51E7184D5F71}"/>
              </a:ext>
            </a:extLst>
          </p:cNvPr>
          <p:cNvSpPr txBox="1">
            <a:spLocks/>
          </p:cNvSpPr>
          <p:nvPr/>
        </p:nvSpPr>
        <p:spPr>
          <a:xfrm>
            <a:off x="1835839" y="3726450"/>
            <a:ext cx="6927010" cy="599018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1AA51F6-AA27-4940-8AF9-E34C37A88A00}"/>
              </a:ext>
            </a:extLst>
          </p:cNvPr>
          <p:cNvSpPr txBox="1">
            <a:spLocks/>
          </p:cNvSpPr>
          <p:nvPr/>
        </p:nvSpPr>
        <p:spPr>
          <a:xfrm>
            <a:off x="2384108" y="3698836"/>
            <a:ext cx="7296921" cy="365125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Illustration of the new approach (case studies, results, proof points) and the business value delivered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10C8FDC-A58D-D117-0EB3-807E377E1A12}"/>
              </a:ext>
            </a:extLst>
          </p:cNvPr>
          <p:cNvSpPr txBox="1">
            <a:spLocks/>
          </p:cNvSpPr>
          <p:nvPr/>
        </p:nvSpPr>
        <p:spPr>
          <a:xfrm>
            <a:off x="1835839" y="4477026"/>
            <a:ext cx="6927010" cy="599018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975806-E7D7-54BF-E6E3-802D034B9CF9}"/>
              </a:ext>
            </a:extLst>
          </p:cNvPr>
          <p:cNvSpPr txBox="1">
            <a:spLocks/>
          </p:cNvSpPr>
          <p:nvPr/>
        </p:nvSpPr>
        <p:spPr>
          <a:xfrm>
            <a:off x="2384109" y="4590503"/>
            <a:ext cx="7529148" cy="365125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to prepare for this new approach, lessons learned, business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3C7736-2982-4C9F-355A-B94FE45BA03B}"/>
              </a:ext>
            </a:extLst>
          </p:cNvPr>
          <p:cNvSpPr/>
          <p:nvPr/>
        </p:nvSpPr>
        <p:spPr>
          <a:xfrm>
            <a:off x="0" y="1413253"/>
            <a:ext cx="1835839" cy="576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97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B795D5-0BF1-A2A3-E69A-DB8D5D263C7B}"/>
              </a:ext>
            </a:extLst>
          </p:cNvPr>
          <p:cNvSpPr/>
          <p:nvPr/>
        </p:nvSpPr>
        <p:spPr>
          <a:xfrm>
            <a:off x="0" y="2213353"/>
            <a:ext cx="1835839" cy="576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97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A8A7E6-A3B3-2469-91F5-C46D2D4C4219}"/>
              </a:ext>
            </a:extLst>
          </p:cNvPr>
          <p:cNvSpPr/>
          <p:nvPr/>
        </p:nvSpPr>
        <p:spPr>
          <a:xfrm>
            <a:off x="0" y="2956303"/>
            <a:ext cx="1835839" cy="576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97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3967B3-E093-4586-59E0-77A9B06C6D40}"/>
              </a:ext>
            </a:extLst>
          </p:cNvPr>
          <p:cNvSpPr/>
          <p:nvPr/>
        </p:nvSpPr>
        <p:spPr>
          <a:xfrm>
            <a:off x="0" y="3727828"/>
            <a:ext cx="1835839" cy="576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97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31D5B6-ABC8-4099-9F1D-0C066703C646}"/>
              </a:ext>
            </a:extLst>
          </p:cNvPr>
          <p:cNvSpPr/>
          <p:nvPr/>
        </p:nvSpPr>
        <p:spPr>
          <a:xfrm>
            <a:off x="0" y="4485066"/>
            <a:ext cx="1835839" cy="576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97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C10854-DCA9-08CB-84B3-2DBB9FE379C9}"/>
              </a:ext>
            </a:extLst>
          </p:cNvPr>
          <p:cNvSpPr/>
          <p:nvPr/>
        </p:nvSpPr>
        <p:spPr>
          <a:xfrm>
            <a:off x="0" y="5228016"/>
            <a:ext cx="1835839" cy="576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97000">
                <a:schemeClr val="accent1">
                  <a:lumMod val="100000"/>
                  <a:alpha val="89541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09FBFB7-1C9E-978A-CDED-442E05C72400}"/>
              </a:ext>
            </a:extLst>
          </p:cNvPr>
          <p:cNvSpPr txBox="1">
            <a:spLocks/>
          </p:cNvSpPr>
          <p:nvPr/>
        </p:nvSpPr>
        <p:spPr>
          <a:xfrm>
            <a:off x="1835839" y="5212895"/>
            <a:ext cx="6927010" cy="599018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AADBF0E-7323-EC5D-8805-B58906E5ECA3}"/>
              </a:ext>
            </a:extLst>
          </p:cNvPr>
          <p:cNvSpPr txBox="1">
            <a:spLocks/>
          </p:cNvSpPr>
          <p:nvPr/>
        </p:nvSpPr>
        <p:spPr>
          <a:xfrm>
            <a:off x="2384109" y="5333453"/>
            <a:ext cx="6927010" cy="365125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Helvetica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15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to learn more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797945F-27BF-14EE-48FF-041541807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14" y="-12969"/>
            <a:ext cx="11473225" cy="855932"/>
          </a:xfrm>
        </p:spPr>
        <p:txBody>
          <a:bodyPr vert="horz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694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DDCA-AF94-DF02-222B-8DA8B2AB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56000"/>
            <a:ext cx="555502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27650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E1C2B-C43C-FA93-7F45-008C5ACC5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A44F8C42-5488-1C59-F8B5-1387EE4C01E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4F8C42-5488-1C59-F8B5-1387EE4C01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2C753C6-9627-6377-F929-5EC007E2F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56" y="-12969"/>
            <a:ext cx="11473225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CAP Data?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660E0F4-F5AA-F245-BEA7-639BB5743C02}"/>
              </a:ext>
            </a:extLst>
          </p:cNvPr>
          <p:cNvSpPr txBox="1">
            <a:spLocks/>
          </p:cNvSpPr>
          <p:nvPr/>
        </p:nvSpPr>
        <p:spPr>
          <a:xfrm>
            <a:off x="570456" y="1168084"/>
            <a:ext cx="10857102" cy="37188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0"/>
              </a:spcAft>
            </a:pPr>
            <a:r>
              <a:rPr lang="en-US" b="0" dirty="0">
                <a:solidFill>
                  <a:srgbClr val="264A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Client, Account, and Product Data</a:t>
            </a:r>
          </a:p>
          <a:p>
            <a:pPr>
              <a:spcAft>
                <a:spcPts val="3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Client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	Distribution and who is buying these products</a:t>
            </a:r>
          </a:p>
          <a:p>
            <a:pPr>
              <a:spcAft>
                <a:spcPts val="3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	Where products are held</a:t>
            </a: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3000"/>
              </a:spcAft>
              <a:tabLst>
                <a:tab pos="2003425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	Investment instruments, vehicles, marketable 	things firms develop and sell to clients</a:t>
            </a:r>
          </a:p>
        </p:txBody>
      </p:sp>
    </p:spTree>
    <p:extLst>
      <p:ext uri="{BB962C8B-B14F-4D97-AF65-F5344CB8AC3E}">
        <p14:creationId xmlns:p14="http://schemas.microsoft.com/office/powerpoint/2010/main" val="237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69B28-9715-06C9-EB12-47CD5F25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29F0A0DC-BA7F-51DE-CEC5-6685BE6D78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F0A0DC-BA7F-51DE-CEC5-6685BE6D78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55E8B3D-451D-F882-C009-10C0A9EE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99" y="-12969"/>
            <a:ext cx="11473225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the industry problem?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B0B6C73-A418-D0A6-AF30-A07583095738}"/>
              </a:ext>
            </a:extLst>
          </p:cNvPr>
          <p:cNvSpPr txBox="1">
            <a:spLocks/>
          </p:cNvSpPr>
          <p:nvPr/>
        </p:nvSpPr>
        <p:spPr>
          <a:xfrm>
            <a:off x="563199" y="2025876"/>
            <a:ext cx="10409601" cy="31266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Data is mostly managed offline in proprietary processes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Across different, siloed teams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There’s a need to break down those siloes and manage the data uniformly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Operating on legacy, on-premise technology</a:t>
            </a:r>
          </a:p>
        </p:txBody>
      </p:sp>
    </p:spTree>
    <p:extLst>
      <p:ext uri="{BB962C8B-B14F-4D97-AF65-F5344CB8AC3E}">
        <p14:creationId xmlns:p14="http://schemas.microsoft.com/office/powerpoint/2010/main" val="25471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8F693-BF39-57F4-1894-6B5E8E8EA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5F64631-C05C-E0B9-E9FB-6E39FBABB3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5F64631-C05C-E0B9-E9FB-6E39FBABB3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37BBDAC-AC29-EE04-85AC-E3C3A7A0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99" y="-12969"/>
            <a:ext cx="11473225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business/operational effects?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6C9C519-9186-A43A-7CD7-A284E0444602}"/>
              </a:ext>
            </a:extLst>
          </p:cNvPr>
          <p:cNvSpPr txBox="1">
            <a:spLocks/>
          </p:cNvSpPr>
          <p:nvPr/>
        </p:nvSpPr>
        <p:spPr>
          <a:xfrm>
            <a:off x="563199" y="2025877"/>
            <a:ext cx="10409601" cy="3511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Increased operational and regulatory risk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Slows down product management and launch process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Incorrect fee calculations 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Significantly increased time to value from the cloud</a:t>
            </a:r>
          </a:p>
        </p:txBody>
      </p:sp>
    </p:spTree>
    <p:extLst>
      <p:ext uri="{BB962C8B-B14F-4D97-AF65-F5344CB8AC3E}">
        <p14:creationId xmlns:p14="http://schemas.microsoft.com/office/powerpoint/2010/main" val="132749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36E56-4B62-B620-E7DF-230B39A69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1AEC05A-C8CF-A3CC-6139-EF07DF5C4F3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1AEC05A-C8CF-A3CC-6139-EF07DF5C4F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A4D5A38-7D3D-E2C8-0C73-879CCE54D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99" y="-12969"/>
            <a:ext cx="11473225" cy="8559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Poll #1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322A22D-7C29-8E20-D9A2-AEB652785829}"/>
              </a:ext>
            </a:extLst>
          </p:cNvPr>
          <p:cNvSpPr txBox="1">
            <a:spLocks/>
          </p:cNvSpPr>
          <p:nvPr/>
        </p:nvSpPr>
        <p:spPr>
          <a:xfrm>
            <a:off x="563199" y="980849"/>
            <a:ext cx="10409601" cy="3511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4200"/>
              </a:spcAft>
            </a:pPr>
            <a:r>
              <a:rPr lang="en-US" sz="2400" b="0" dirty="0">
                <a:solidFill>
                  <a:srgbClr val="264A8C"/>
                </a:solidFill>
                <a:latin typeface="+mn-lt"/>
              </a:rPr>
              <a:t>How are you currently managing client, account, and product data?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Managing them all separately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Managing all three together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Client and Product together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Client and Account together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Product and Account together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Not managing them at all</a:t>
            </a:r>
          </a:p>
        </p:txBody>
      </p:sp>
    </p:spTree>
    <p:extLst>
      <p:ext uri="{BB962C8B-B14F-4D97-AF65-F5344CB8AC3E}">
        <p14:creationId xmlns:p14="http://schemas.microsoft.com/office/powerpoint/2010/main" val="20622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GoldenSource 2024">
      <a:dk1>
        <a:sysClr val="windowText" lastClr="000000"/>
      </a:dk1>
      <a:lt1>
        <a:sysClr val="window" lastClr="FFFFFF"/>
      </a:lt1>
      <a:dk2>
        <a:srgbClr val="002151"/>
      </a:dk2>
      <a:lt2>
        <a:srgbClr val="E0EAF3"/>
      </a:lt2>
      <a:accent1>
        <a:srgbClr val="F4A811"/>
      </a:accent1>
      <a:accent2>
        <a:srgbClr val="000087"/>
      </a:accent2>
      <a:accent3>
        <a:srgbClr val="282B3E"/>
      </a:accent3>
      <a:accent4>
        <a:srgbClr val="006A33"/>
      </a:accent4>
      <a:accent5>
        <a:srgbClr val="EDEDED"/>
      </a:accent5>
      <a:accent6>
        <a:srgbClr val="FBE9C6"/>
      </a:accent6>
      <a:hlink>
        <a:srgbClr val="000087"/>
      </a:hlink>
      <a:folHlink>
        <a:srgbClr val="000087"/>
      </a:folHlink>
    </a:clrScheme>
    <a:fontScheme name="GoldenSource 2024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Slides">
  <a:themeElements>
    <a:clrScheme name="EDMC_2020">
      <a:dk1>
        <a:srgbClr val="005493"/>
      </a:dk1>
      <a:lt1>
        <a:srgbClr val="FFFFFF"/>
      </a:lt1>
      <a:dk2>
        <a:srgbClr val="E5EDF5"/>
      </a:dk2>
      <a:lt2>
        <a:srgbClr val="2883BF"/>
      </a:lt2>
      <a:accent1>
        <a:srgbClr val="E78747"/>
      </a:accent1>
      <a:accent2>
        <a:srgbClr val="545861"/>
      </a:accent2>
      <a:accent3>
        <a:srgbClr val="005493"/>
      </a:accent3>
      <a:accent4>
        <a:srgbClr val="BCBEC0"/>
      </a:accent4>
      <a:accent5>
        <a:srgbClr val="699F75"/>
      </a:accent5>
      <a:accent6>
        <a:srgbClr val="2883BF"/>
      </a:accent6>
      <a:hlink>
        <a:srgbClr val="E78747"/>
      </a:hlink>
      <a:folHlink>
        <a:srgbClr val="2883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MC DataVision_panel template" id="{ABCE101F-BD0F-4242-A72B-57E548414E88}" vid="{EAEFD4F7-0BA2-4543-9D92-7AE854995C67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1414</Words>
  <Application>Microsoft Office PowerPoint</Application>
  <PresentationFormat>Widescreen</PresentationFormat>
  <Paragraphs>217</Paragraphs>
  <Slides>27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.AppleSystemUIFont</vt:lpstr>
      <vt:lpstr>Aptos</vt:lpstr>
      <vt:lpstr>Arial</vt:lpstr>
      <vt:lpstr>Calibri</vt:lpstr>
      <vt:lpstr>Calibri Light</vt:lpstr>
      <vt:lpstr>Helvetica</vt:lpstr>
      <vt:lpstr>1_Office Theme</vt:lpstr>
      <vt:lpstr>Office Theme</vt:lpstr>
      <vt:lpstr>Content Slides</vt:lpstr>
      <vt:lpstr>2_Office Theme</vt:lpstr>
      <vt:lpstr>think-cell Slide</vt:lpstr>
      <vt:lpstr>PowerPoint Presentation</vt:lpstr>
      <vt:lpstr>PowerPoint Presentation</vt:lpstr>
      <vt:lpstr>Today’s Panel</vt:lpstr>
      <vt:lpstr>Agenda</vt:lpstr>
      <vt:lpstr>The Challenge</vt:lpstr>
      <vt:lpstr>What is CAP Data?</vt:lpstr>
      <vt:lpstr>What is the industry problem?</vt:lpstr>
      <vt:lpstr>What are the business/operational effects?</vt:lpstr>
      <vt:lpstr>Poll #1</vt:lpstr>
      <vt:lpstr>Traditional Solutions</vt:lpstr>
      <vt:lpstr>How have firms solved for this in the past?</vt:lpstr>
      <vt:lpstr>Traditional CAP Data Management Challenges</vt:lpstr>
      <vt:lpstr>The Future is Now</vt:lpstr>
      <vt:lpstr>Poll #2</vt:lpstr>
      <vt:lpstr>The New Way to Solve CAP Data Management Problems</vt:lpstr>
      <vt:lpstr>PowerPoint Presentation</vt:lpstr>
      <vt:lpstr>PowerPoint Presentation</vt:lpstr>
      <vt:lpstr>PowerPoint Presentation</vt:lpstr>
      <vt:lpstr>The Results</vt:lpstr>
      <vt:lpstr>Looking Forward</vt:lpstr>
      <vt:lpstr>Lessons Learned</vt:lpstr>
      <vt:lpstr>Things to Think About</vt:lpstr>
      <vt:lpstr>PowerPoint Presentation</vt:lpstr>
      <vt:lpstr>Learning More</vt:lpstr>
      <vt:lpstr>Who We Are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for All: Leveraging Cloud in Client, Account &amp; Product Data Management</dc:title>
  <dc:creator>Cannone, Vincent</dc:creator>
  <cp:lastModifiedBy>Cannone, Vincent</cp:lastModifiedBy>
  <cp:revision>10</cp:revision>
  <dcterms:created xsi:type="dcterms:W3CDTF">2024-02-22T15:44:51Z</dcterms:created>
  <dcterms:modified xsi:type="dcterms:W3CDTF">2024-03-01T15:37:20Z</dcterms:modified>
</cp:coreProperties>
</file>